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8" r:id="rId2"/>
    <p:sldId id="274" r:id="rId3"/>
    <p:sldId id="256" r:id="rId4"/>
    <p:sldId id="261" r:id="rId5"/>
    <p:sldId id="266" r:id="rId6"/>
    <p:sldId id="262" r:id="rId7"/>
    <p:sldId id="263" r:id="rId8"/>
    <p:sldId id="267" r:id="rId9"/>
    <p:sldId id="268" r:id="rId10"/>
    <p:sldId id="269" r:id="rId11"/>
    <p:sldId id="271" r:id="rId12"/>
    <p:sldId id="272" r:id="rId13"/>
    <p:sldId id="273" r:id="rId14"/>
    <p:sldId id="257" r:id="rId15"/>
    <p:sldId id="276" r:id="rId16"/>
    <p:sldId id="277" r:id="rId17"/>
    <p:sldId id="278" r:id="rId18"/>
    <p:sldId id="259" r:id="rId19"/>
    <p:sldId id="275" r:id="rId20"/>
    <p:sldId id="260" r:id="rId21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6D6FF"/>
    <a:srgbClr val="00F9D3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中間スタイル 4 - アクセント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中間スタイル 4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中間スタイル 4 - アクセント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BC89EF96-8CEA-46FF-86C4-4CE0E7609802}" styleName="淡色スタイル 3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淡色スタイル 3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DBED569-4797-4DF1-A0F4-6AAB3CD982D8}" styleName="淡色スタイル 3 - アクセント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66"/>
    <p:restoredTop sz="94539"/>
  </p:normalViewPr>
  <p:slideViewPr>
    <p:cSldViewPr snapToGrid="0" snapToObjects="1">
      <p:cViewPr varScale="1">
        <p:scale>
          <a:sx n="92" d="100"/>
          <a:sy n="92" d="100"/>
        </p:scale>
        <p:origin x="176" y="1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B17F50-CAEC-2444-AA43-0018BA3CD5B4}" type="datetimeFigureOut">
              <a:rPr kumimoji="1" lang="ja-JP" altLang="en-US" smtClean="0"/>
              <a:t>2021/7/27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9F1F08-E73F-BD44-9FE5-925CF73DD3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3887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9F1F08-E73F-BD44-9FE5-925CF73DD304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7434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9F1F08-E73F-BD44-9FE5-925CF73DD304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67155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9F1F08-E73F-BD44-9FE5-925CF73DD304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46590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9F1F08-E73F-BD44-9FE5-925CF73DD304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37094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9F1F08-E73F-BD44-9FE5-925CF73DD304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27325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9F1F08-E73F-BD44-9FE5-925CF73DD304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6095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64BD7CE-8F3D-9C45-9E18-1EC8620280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80A44B38-E960-AC4F-AC5A-2F5692A2DA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E42C9A2-658B-4A41-A09D-D40A955B0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2650D-04C8-A842-ACBD-7047F525DCE7}" type="datetimeFigureOut">
              <a:rPr kumimoji="1" lang="ja-JP" altLang="en-US" smtClean="0"/>
              <a:t>2021/7/27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10EFB67-B6F8-E042-B392-C2D10D44B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74EF4BA-80AF-664E-934D-28E60CA89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218CC-76A6-8546-9262-679D3B24BC7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0457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C3DAE92-E5FA-DC4C-A81C-79763D7D7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B640490C-82C3-4645-A5D1-38E68BBE77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7C9DADB-BBCB-394E-A9BC-6490AF04F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2650D-04C8-A842-ACBD-7047F525DCE7}" type="datetimeFigureOut">
              <a:rPr kumimoji="1" lang="ja-JP" altLang="en-US" smtClean="0"/>
              <a:t>2021/7/27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46CB61B-3CE3-F548-8FE2-971738B75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00C9D27-0EDC-9448-9A57-88C5A73AA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218CC-76A6-8546-9262-679D3B24BC7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6254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D1AB8873-F797-074D-BF6A-4098544502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71E2AB2E-C6D9-054E-9FBA-C3B360E45E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F4E813E-0F6A-7741-BE1D-5E8328B61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2650D-04C8-A842-ACBD-7047F525DCE7}" type="datetimeFigureOut">
              <a:rPr kumimoji="1" lang="ja-JP" altLang="en-US" smtClean="0"/>
              <a:t>2021/7/27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CB5E728-5F88-664A-ACB2-9884A1519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DCCE12D-B11A-8044-8EB4-1A9F616BA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218CC-76A6-8546-9262-679D3B24BC7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6251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C91783E-B19D-274B-89DE-7916BF707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E085A17-9269-FA47-A00F-826681C7D0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E0F6299-E802-354C-BEF3-B4887AC5E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2650D-04C8-A842-ACBD-7047F525DCE7}" type="datetimeFigureOut">
              <a:rPr kumimoji="1" lang="ja-JP" altLang="en-US" smtClean="0"/>
              <a:t>2021/7/27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E3AD3A1-71D0-4C47-815F-E9A9FAD02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561B32C-3345-F346-B83C-C2232989E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218CC-76A6-8546-9262-679D3B24BC7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7611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4CD31C2-8A37-B74F-92FF-D7DB85552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E0A2BAB-4386-9B4F-853C-0B53B3A4D8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0203E18-C990-F742-9DCA-FE6389682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2650D-04C8-A842-ACBD-7047F525DCE7}" type="datetimeFigureOut">
              <a:rPr kumimoji="1" lang="ja-JP" altLang="en-US" smtClean="0"/>
              <a:t>2021/7/27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DA83C79-E34A-8C4C-AAD5-8AC022F99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918E587-DDAE-6D42-9B7D-97E3CB001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218CC-76A6-8546-9262-679D3B24BC7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3258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9B78CDB-1F56-7849-B69F-74C34E170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B50E9C5-F234-B04A-A96E-EABA7CBFBA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2AD86DA-E396-364A-8E3D-BCABBE6514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13EA0F2-C1E7-874F-9623-A8129253F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2650D-04C8-A842-ACBD-7047F525DCE7}" type="datetimeFigureOut">
              <a:rPr kumimoji="1" lang="ja-JP" altLang="en-US" smtClean="0"/>
              <a:t>2021/7/27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1DCB9F2-DBC5-D948-A3BA-0319646D5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1A9675F-ED85-7E43-B494-D5835CF28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218CC-76A6-8546-9262-679D3B24BC7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7203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70DBCEC-CDCE-0C47-ADD8-7CCCA164F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12E0628-5994-1D46-85B3-F23C57B173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2F85FC1-63F0-4346-A6AE-C92BB2A6AF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B29D6BD3-D3A2-A740-AE2F-87BCC39175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8EAA4ADC-5DDA-E14A-B3F0-5C489FFBF6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A4A53226-F026-E643-921A-EAE816C3B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2650D-04C8-A842-ACBD-7047F525DCE7}" type="datetimeFigureOut">
              <a:rPr kumimoji="1" lang="ja-JP" altLang="en-US" smtClean="0"/>
              <a:t>2021/7/27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A8074EC3-6C4E-D246-97AA-00172C5E9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8441CFE9-C8BF-4649-8E11-70A7DCE9D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218CC-76A6-8546-9262-679D3B24BC7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6341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077581C-43FE-504F-8EB1-F4AAAF4AA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A2F1B0EC-199F-7947-957C-B38CBDA5F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2650D-04C8-A842-ACBD-7047F525DCE7}" type="datetimeFigureOut">
              <a:rPr kumimoji="1" lang="ja-JP" altLang="en-US" smtClean="0"/>
              <a:t>2021/7/27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B82293D3-1F49-604B-AA9C-A118A99C6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CA0DB4D6-C464-E84A-9A75-71EEE666C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218CC-76A6-8546-9262-679D3B24BC7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5935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8ABEA03F-5C69-6944-ABF5-38B88F8E2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2650D-04C8-A842-ACBD-7047F525DCE7}" type="datetimeFigureOut">
              <a:rPr kumimoji="1" lang="ja-JP" altLang="en-US" smtClean="0"/>
              <a:t>2021/7/27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73AAAF9D-98C8-2B40-AC72-F68EB3121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C91E884-EA6A-704C-A0FD-E351895E0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218CC-76A6-8546-9262-679D3B24BC7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8553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3939406-089C-AF44-9541-B1153ACFC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B789AAC-5850-D542-914F-BBC7B29086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2664D7A-EB1D-534A-A6FE-A099658B8C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80A9D9C-1CC6-D34D-A5F0-D5B5E0EAE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2650D-04C8-A842-ACBD-7047F525DCE7}" type="datetimeFigureOut">
              <a:rPr kumimoji="1" lang="ja-JP" altLang="en-US" smtClean="0"/>
              <a:t>2021/7/27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5CD0AE5-111D-C94F-99BB-869F0E4A6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48A2083-91E8-A743-BF81-39BFE2205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218CC-76A6-8546-9262-679D3B24BC7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8918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DBF7493-6CF9-4F4B-B38B-40B910703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BAE2FEC1-818D-9149-BE35-DB0D72FAAB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59473C4-D264-2A4D-BBD2-04965A1FA2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F2DDDBF-0554-0845-B4CD-DEEA36CA4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2650D-04C8-A842-ACBD-7047F525DCE7}" type="datetimeFigureOut">
              <a:rPr kumimoji="1" lang="ja-JP" altLang="en-US" smtClean="0"/>
              <a:t>2021/7/27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EA008E6-78CA-C649-8EE2-B5A4EE684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BEFE393-6309-2747-A63B-7D49C1321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218CC-76A6-8546-9262-679D3B24BC7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1018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CD71CFC9-3EB3-7644-B194-1D025CFD1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DF5BEDA-F4EE-2942-B5A2-8427F46738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4ED9ABF-B2E6-7648-9F9F-1784CA17DC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F2650D-04C8-A842-ACBD-7047F525DCE7}" type="datetimeFigureOut">
              <a:rPr kumimoji="1" lang="ja-JP" altLang="en-US" smtClean="0"/>
              <a:t>2021/7/27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21EF18D-D9D7-3D4D-9F23-1C5DDDE044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246369F-6D29-0E49-AE57-79D3D14011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8218CC-76A6-8546-9262-679D3B24BC7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0546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図 18" descr="ドレス, 根菜 が含まれている画像&#10;&#10;自動的に生成された説明">
            <a:extLst>
              <a:ext uri="{FF2B5EF4-FFF2-40B4-BE49-F238E27FC236}">
                <a16:creationId xmlns:a16="http://schemas.microsoft.com/office/drawing/2014/main" id="{3178B371-C752-C34E-8750-2C9050C968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5938" y="464962"/>
            <a:ext cx="7148297" cy="6339562"/>
          </a:xfrm>
          <a:prstGeom prst="rect">
            <a:avLst/>
          </a:prstGeom>
        </p:spPr>
      </p:pic>
      <p:sp>
        <p:nvSpPr>
          <p:cNvPr id="2" name="円/楕円 1">
            <a:extLst>
              <a:ext uri="{FF2B5EF4-FFF2-40B4-BE49-F238E27FC236}">
                <a16:creationId xmlns:a16="http://schemas.microsoft.com/office/drawing/2014/main" id="{865E53E0-D762-ED4E-996C-E761694708AF}"/>
              </a:ext>
            </a:extLst>
          </p:cNvPr>
          <p:cNvSpPr/>
          <p:nvPr/>
        </p:nvSpPr>
        <p:spPr>
          <a:xfrm>
            <a:off x="4431106" y="3329696"/>
            <a:ext cx="570015" cy="610094"/>
          </a:xfrm>
          <a:prstGeom prst="ellipse">
            <a:avLst/>
          </a:prstGeom>
          <a:solidFill>
            <a:srgbClr val="4472C4">
              <a:alpha val="2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5">
            <a:extLst>
              <a:ext uri="{FF2B5EF4-FFF2-40B4-BE49-F238E27FC236}">
                <a16:creationId xmlns:a16="http://schemas.microsoft.com/office/drawing/2014/main" id="{792B9206-8267-6040-A2CA-6385E20A1E2F}"/>
              </a:ext>
            </a:extLst>
          </p:cNvPr>
          <p:cNvSpPr/>
          <p:nvPr/>
        </p:nvSpPr>
        <p:spPr>
          <a:xfrm rot="1286210">
            <a:off x="4763707" y="2724117"/>
            <a:ext cx="474828" cy="671989"/>
          </a:xfrm>
          <a:prstGeom prst="ellipse">
            <a:avLst/>
          </a:prstGeom>
          <a:solidFill>
            <a:srgbClr val="4472C4">
              <a:alpha val="2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円/楕円 6">
            <a:extLst>
              <a:ext uri="{FF2B5EF4-FFF2-40B4-BE49-F238E27FC236}">
                <a16:creationId xmlns:a16="http://schemas.microsoft.com/office/drawing/2014/main" id="{6D29082E-F14A-584A-9A55-D7B37B8660CA}"/>
              </a:ext>
            </a:extLst>
          </p:cNvPr>
          <p:cNvSpPr/>
          <p:nvPr/>
        </p:nvSpPr>
        <p:spPr>
          <a:xfrm>
            <a:off x="5470761" y="1505925"/>
            <a:ext cx="395209" cy="457447"/>
          </a:xfrm>
          <a:prstGeom prst="ellipse">
            <a:avLst/>
          </a:prstGeom>
          <a:solidFill>
            <a:srgbClr val="4472C4">
              <a:alpha val="2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>
            <a:extLst>
              <a:ext uri="{FF2B5EF4-FFF2-40B4-BE49-F238E27FC236}">
                <a16:creationId xmlns:a16="http://schemas.microsoft.com/office/drawing/2014/main" id="{39A5F46A-203F-BA4E-B9EC-C9AE024569C4}"/>
              </a:ext>
            </a:extLst>
          </p:cNvPr>
          <p:cNvSpPr/>
          <p:nvPr/>
        </p:nvSpPr>
        <p:spPr>
          <a:xfrm>
            <a:off x="5034768" y="1568297"/>
            <a:ext cx="486182" cy="472952"/>
          </a:xfrm>
          <a:prstGeom prst="ellipse">
            <a:avLst/>
          </a:prstGeom>
          <a:solidFill>
            <a:srgbClr val="4472C4">
              <a:alpha val="2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CED07974-33B3-9C4D-8545-171A34FFFB8E}"/>
              </a:ext>
            </a:extLst>
          </p:cNvPr>
          <p:cNvSpPr/>
          <p:nvPr/>
        </p:nvSpPr>
        <p:spPr>
          <a:xfrm>
            <a:off x="5412364" y="1812402"/>
            <a:ext cx="1265157" cy="610094"/>
          </a:xfrm>
          <a:prstGeom prst="ellipse">
            <a:avLst/>
          </a:prstGeom>
          <a:solidFill>
            <a:srgbClr val="4472C4">
              <a:alpha val="2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>
            <a:extLst>
              <a:ext uri="{FF2B5EF4-FFF2-40B4-BE49-F238E27FC236}">
                <a16:creationId xmlns:a16="http://schemas.microsoft.com/office/drawing/2014/main" id="{5894E06D-3B9D-6B45-AD1E-3CE36F97B1DF}"/>
              </a:ext>
            </a:extLst>
          </p:cNvPr>
          <p:cNvSpPr/>
          <p:nvPr/>
        </p:nvSpPr>
        <p:spPr>
          <a:xfrm>
            <a:off x="5363319" y="2437406"/>
            <a:ext cx="1265157" cy="610095"/>
          </a:xfrm>
          <a:prstGeom prst="ellipse">
            <a:avLst/>
          </a:prstGeom>
          <a:solidFill>
            <a:srgbClr val="4472C4">
              <a:alpha val="2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>
            <a:extLst>
              <a:ext uri="{FF2B5EF4-FFF2-40B4-BE49-F238E27FC236}">
                <a16:creationId xmlns:a16="http://schemas.microsoft.com/office/drawing/2014/main" id="{5AAA3124-25A4-6443-9928-8A192C63068B}"/>
              </a:ext>
            </a:extLst>
          </p:cNvPr>
          <p:cNvSpPr/>
          <p:nvPr/>
        </p:nvSpPr>
        <p:spPr>
          <a:xfrm>
            <a:off x="5415202" y="3047501"/>
            <a:ext cx="1213274" cy="412131"/>
          </a:xfrm>
          <a:prstGeom prst="ellipse">
            <a:avLst/>
          </a:prstGeom>
          <a:solidFill>
            <a:srgbClr val="4472C4">
              <a:alpha val="2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>
            <a:extLst>
              <a:ext uri="{FF2B5EF4-FFF2-40B4-BE49-F238E27FC236}">
                <a16:creationId xmlns:a16="http://schemas.microsoft.com/office/drawing/2014/main" id="{2AB1515C-FB84-1440-A81C-D7FA0BFED287}"/>
              </a:ext>
            </a:extLst>
          </p:cNvPr>
          <p:cNvSpPr/>
          <p:nvPr/>
        </p:nvSpPr>
        <p:spPr>
          <a:xfrm rot="21223005">
            <a:off x="6096276" y="3931295"/>
            <a:ext cx="570015" cy="1175270"/>
          </a:xfrm>
          <a:prstGeom prst="ellipse">
            <a:avLst/>
          </a:prstGeom>
          <a:solidFill>
            <a:srgbClr val="4472C4">
              <a:alpha val="2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>
            <a:extLst>
              <a:ext uri="{FF2B5EF4-FFF2-40B4-BE49-F238E27FC236}">
                <a16:creationId xmlns:a16="http://schemas.microsoft.com/office/drawing/2014/main" id="{B97F642A-CF86-4841-8160-C409DBD34A8D}"/>
              </a:ext>
            </a:extLst>
          </p:cNvPr>
          <p:cNvSpPr/>
          <p:nvPr/>
        </p:nvSpPr>
        <p:spPr>
          <a:xfrm>
            <a:off x="6044942" y="3306985"/>
            <a:ext cx="570015" cy="610094"/>
          </a:xfrm>
          <a:prstGeom prst="ellipse">
            <a:avLst/>
          </a:prstGeom>
          <a:solidFill>
            <a:srgbClr val="4472C4">
              <a:alpha val="2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>
            <a:extLst>
              <a:ext uri="{FF2B5EF4-FFF2-40B4-BE49-F238E27FC236}">
                <a16:creationId xmlns:a16="http://schemas.microsoft.com/office/drawing/2014/main" id="{0C59D8BB-608A-824D-8DC6-4A72BDABA028}"/>
              </a:ext>
            </a:extLst>
          </p:cNvPr>
          <p:cNvSpPr/>
          <p:nvPr/>
        </p:nvSpPr>
        <p:spPr>
          <a:xfrm>
            <a:off x="6417672" y="5964946"/>
            <a:ext cx="570015" cy="610094"/>
          </a:xfrm>
          <a:prstGeom prst="ellipse">
            <a:avLst/>
          </a:prstGeom>
          <a:solidFill>
            <a:srgbClr val="4472C4">
              <a:alpha val="2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円/楕円 14">
            <a:extLst>
              <a:ext uri="{FF2B5EF4-FFF2-40B4-BE49-F238E27FC236}">
                <a16:creationId xmlns:a16="http://schemas.microsoft.com/office/drawing/2014/main" id="{8127E9EF-12B9-044F-8F42-89C675C5A466}"/>
              </a:ext>
            </a:extLst>
          </p:cNvPr>
          <p:cNvSpPr/>
          <p:nvPr/>
        </p:nvSpPr>
        <p:spPr>
          <a:xfrm rot="20955029">
            <a:off x="6280904" y="5122870"/>
            <a:ext cx="570015" cy="873824"/>
          </a:xfrm>
          <a:prstGeom prst="ellipse">
            <a:avLst/>
          </a:prstGeom>
          <a:solidFill>
            <a:srgbClr val="4472C4">
              <a:alpha val="2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>
            <a:extLst>
              <a:ext uri="{FF2B5EF4-FFF2-40B4-BE49-F238E27FC236}">
                <a16:creationId xmlns:a16="http://schemas.microsoft.com/office/drawing/2014/main" id="{273E40C8-29C9-C64F-A5F6-8B676B2BE4CC}"/>
              </a:ext>
            </a:extLst>
          </p:cNvPr>
          <p:cNvSpPr/>
          <p:nvPr/>
        </p:nvSpPr>
        <p:spPr>
          <a:xfrm>
            <a:off x="5710889" y="661738"/>
            <a:ext cx="570015" cy="610094"/>
          </a:xfrm>
          <a:prstGeom prst="ellipse">
            <a:avLst/>
          </a:prstGeom>
          <a:solidFill>
            <a:srgbClr val="4472C4">
              <a:alpha val="2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円/楕円 20">
            <a:extLst>
              <a:ext uri="{FF2B5EF4-FFF2-40B4-BE49-F238E27FC236}">
                <a16:creationId xmlns:a16="http://schemas.microsoft.com/office/drawing/2014/main" id="{3BE6A82F-E4B2-B040-B1FE-C793E31C616F}"/>
              </a:ext>
            </a:extLst>
          </p:cNvPr>
          <p:cNvSpPr/>
          <p:nvPr/>
        </p:nvSpPr>
        <p:spPr>
          <a:xfrm>
            <a:off x="5955106" y="1290905"/>
            <a:ext cx="389257" cy="443743"/>
          </a:xfrm>
          <a:prstGeom prst="ellipse">
            <a:avLst/>
          </a:prstGeom>
          <a:solidFill>
            <a:srgbClr val="4472C4">
              <a:alpha val="2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円/楕円 21">
            <a:extLst>
              <a:ext uri="{FF2B5EF4-FFF2-40B4-BE49-F238E27FC236}">
                <a16:creationId xmlns:a16="http://schemas.microsoft.com/office/drawing/2014/main" id="{4925F1A0-E486-4B4B-B267-FD24A3D99AAE}"/>
              </a:ext>
            </a:extLst>
          </p:cNvPr>
          <p:cNvSpPr/>
          <p:nvPr/>
        </p:nvSpPr>
        <p:spPr>
          <a:xfrm rot="1286210">
            <a:off x="4974430" y="2056932"/>
            <a:ext cx="474828" cy="671989"/>
          </a:xfrm>
          <a:prstGeom prst="ellipse">
            <a:avLst/>
          </a:prstGeom>
          <a:solidFill>
            <a:srgbClr val="4472C4">
              <a:alpha val="2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2471752A-9F9D-9E48-BF1E-3F51DE31DD2A}"/>
              </a:ext>
            </a:extLst>
          </p:cNvPr>
          <p:cNvCxnSpPr>
            <a:cxnSpLocks/>
          </p:cNvCxnSpPr>
          <p:nvPr/>
        </p:nvCxnSpPr>
        <p:spPr>
          <a:xfrm>
            <a:off x="3183914" y="3612032"/>
            <a:ext cx="1247192" cy="7517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182F2E54-3D6A-1241-825B-0B71B6D6EA03}"/>
              </a:ext>
            </a:extLst>
          </p:cNvPr>
          <p:cNvCxnSpPr>
            <a:cxnSpLocks/>
            <a:stCxn id="61" idx="3"/>
          </p:cNvCxnSpPr>
          <p:nvPr/>
        </p:nvCxnSpPr>
        <p:spPr>
          <a:xfrm>
            <a:off x="3279200" y="3022543"/>
            <a:ext cx="1477324" cy="9656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28E4896F-532D-7C40-AFC5-C71A6A6943A4}"/>
              </a:ext>
            </a:extLst>
          </p:cNvPr>
          <p:cNvCxnSpPr>
            <a:cxnSpLocks/>
          </p:cNvCxnSpPr>
          <p:nvPr/>
        </p:nvCxnSpPr>
        <p:spPr>
          <a:xfrm flipV="1">
            <a:off x="3746167" y="2411871"/>
            <a:ext cx="1239488" cy="7846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9C7E9F95-0DE8-A841-B1CD-14553E8585E4}"/>
              </a:ext>
            </a:extLst>
          </p:cNvPr>
          <p:cNvCxnSpPr>
            <a:cxnSpLocks/>
          </p:cNvCxnSpPr>
          <p:nvPr/>
        </p:nvCxnSpPr>
        <p:spPr>
          <a:xfrm flipV="1">
            <a:off x="3714628" y="1804773"/>
            <a:ext cx="1396887" cy="8953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C8F15444-7369-C445-BBA9-87433DA8DD47}"/>
              </a:ext>
            </a:extLst>
          </p:cNvPr>
          <p:cNvCxnSpPr>
            <a:cxnSpLocks/>
          </p:cNvCxnSpPr>
          <p:nvPr/>
        </p:nvCxnSpPr>
        <p:spPr>
          <a:xfrm flipV="1">
            <a:off x="6223771" y="753217"/>
            <a:ext cx="1739496" cy="14008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7F1B26D4-98DF-274F-A740-214352366FF3}"/>
              </a:ext>
            </a:extLst>
          </p:cNvPr>
          <p:cNvCxnSpPr>
            <a:cxnSpLocks/>
          </p:cNvCxnSpPr>
          <p:nvPr/>
        </p:nvCxnSpPr>
        <p:spPr>
          <a:xfrm flipV="1">
            <a:off x="6259906" y="1225857"/>
            <a:ext cx="1959428" cy="24801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id="{68985F73-5A02-4042-845F-66A992E1F45D}"/>
              </a:ext>
            </a:extLst>
          </p:cNvPr>
          <p:cNvCxnSpPr>
            <a:cxnSpLocks/>
          </p:cNvCxnSpPr>
          <p:nvPr/>
        </p:nvCxnSpPr>
        <p:spPr>
          <a:xfrm flipV="1">
            <a:off x="6571798" y="1849052"/>
            <a:ext cx="1764970" cy="2515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id="{B80E0FB9-41F8-2745-B0E0-9A790F4D052C}"/>
              </a:ext>
            </a:extLst>
          </p:cNvPr>
          <p:cNvCxnSpPr>
            <a:cxnSpLocks/>
          </p:cNvCxnSpPr>
          <p:nvPr/>
        </p:nvCxnSpPr>
        <p:spPr>
          <a:xfrm flipV="1">
            <a:off x="6564706" y="2523782"/>
            <a:ext cx="1999013" cy="22720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65AC466E-5460-774F-BDB8-A82B70F54F52}"/>
              </a:ext>
            </a:extLst>
          </p:cNvPr>
          <p:cNvCxnSpPr>
            <a:cxnSpLocks/>
          </p:cNvCxnSpPr>
          <p:nvPr/>
        </p:nvCxnSpPr>
        <p:spPr>
          <a:xfrm flipV="1">
            <a:off x="6608233" y="2998115"/>
            <a:ext cx="1955486" cy="25047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直線コネクタ 33">
            <a:extLst>
              <a:ext uri="{FF2B5EF4-FFF2-40B4-BE49-F238E27FC236}">
                <a16:creationId xmlns:a16="http://schemas.microsoft.com/office/drawing/2014/main" id="{F1D4B7F2-19C6-E143-AA01-F5BB27914398}"/>
              </a:ext>
            </a:extLst>
          </p:cNvPr>
          <p:cNvCxnSpPr>
            <a:cxnSpLocks/>
          </p:cNvCxnSpPr>
          <p:nvPr/>
        </p:nvCxnSpPr>
        <p:spPr>
          <a:xfrm flipV="1">
            <a:off x="6563551" y="3485125"/>
            <a:ext cx="2000168" cy="18913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35354295-BB27-B543-86F5-2E6A797AFBD7}"/>
              </a:ext>
            </a:extLst>
          </p:cNvPr>
          <p:cNvCxnSpPr>
            <a:cxnSpLocks/>
          </p:cNvCxnSpPr>
          <p:nvPr/>
        </p:nvCxnSpPr>
        <p:spPr>
          <a:xfrm flipV="1">
            <a:off x="6608233" y="4325154"/>
            <a:ext cx="1955486" cy="1566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直線コネクタ 35">
            <a:extLst>
              <a:ext uri="{FF2B5EF4-FFF2-40B4-BE49-F238E27FC236}">
                <a16:creationId xmlns:a16="http://schemas.microsoft.com/office/drawing/2014/main" id="{9E5D8D52-E91B-9B44-B03F-53967F272E4A}"/>
              </a:ext>
            </a:extLst>
          </p:cNvPr>
          <p:cNvCxnSpPr>
            <a:cxnSpLocks/>
          </p:cNvCxnSpPr>
          <p:nvPr/>
        </p:nvCxnSpPr>
        <p:spPr>
          <a:xfrm flipV="1">
            <a:off x="6811361" y="5264084"/>
            <a:ext cx="1752358" cy="19481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直線コネクタ 36">
            <a:extLst>
              <a:ext uri="{FF2B5EF4-FFF2-40B4-BE49-F238E27FC236}">
                <a16:creationId xmlns:a16="http://schemas.microsoft.com/office/drawing/2014/main" id="{5C345343-0B83-274F-90F7-0F952B58BC16}"/>
              </a:ext>
            </a:extLst>
          </p:cNvPr>
          <p:cNvCxnSpPr>
            <a:cxnSpLocks/>
          </p:cNvCxnSpPr>
          <p:nvPr/>
        </p:nvCxnSpPr>
        <p:spPr>
          <a:xfrm flipV="1">
            <a:off x="6932767" y="5952358"/>
            <a:ext cx="1721995" cy="19642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直線コネクタ 37">
            <a:extLst>
              <a:ext uri="{FF2B5EF4-FFF2-40B4-BE49-F238E27FC236}">
                <a16:creationId xmlns:a16="http://schemas.microsoft.com/office/drawing/2014/main" id="{6F52F38C-F71F-B74D-9845-140EA8C785E3}"/>
              </a:ext>
            </a:extLst>
          </p:cNvPr>
          <p:cNvCxnSpPr>
            <a:cxnSpLocks/>
          </p:cNvCxnSpPr>
          <p:nvPr/>
        </p:nvCxnSpPr>
        <p:spPr>
          <a:xfrm>
            <a:off x="3970695" y="1372930"/>
            <a:ext cx="1628729" cy="18603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BB6FD9BB-BF36-3843-AD6D-AC80D7E4EF15}"/>
              </a:ext>
            </a:extLst>
          </p:cNvPr>
          <p:cNvSpPr txBox="1"/>
          <p:nvPr/>
        </p:nvSpPr>
        <p:spPr>
          <a:xfrm>
            <a:off x="8054034" y="558572"/>
            <a:ext cx="1039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Meiryo" panose="020B0604030504040204" pitchFamily="34" charset="-128"/>
                <a:ea typeface="Meiryo" panose="020B0604030504040204" pitchFamily="34" charset="-128"/>
              </a:rPr>
              <a:t>CP:</a:t>
            </a:r>
            <a:r>
              <a:rPr kumimoji="1" lang="ja-JP" altLang="en-US">
                <a:latin typeface="Meiryo" panose="020B0604030504040204" pitchFamily="34" charset="-128"/>
                <a:ea typeface="Meiryo" panose="020B0604030504040204" pitchFamily="34" charset="-128"/>
              </a:rPr>
              <a:t>頭部</a:t>
            </a:r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19EA10F6-E09D-3243-B28E-E98E043AE64B}"/>
              </a:ext>
            </a:extLst>
          </p:cNvPr>
          <p:cNvSpPr txBox="1"/>
          <p:nvPr/>
        </p:nvSpPr>
        <p:spPr>
          <a:xfrm>
            <a:off x="2491809" y="1126233"/>
            <a:ext cx="1409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Meiryo" panose="020B0604030504040204" pitchFamily="34" charset="-128"/>
                <a:ea typeface="Meiryo" panose="020B0604030504040204" pitchFamily="34" charset="-128"/>
              </a:rPr>
              <a:t>SC</a:t>
            </a:r>
            <a:r>
              <a:rPr lang="ja-JP" altLang="en-US">
                <a:latin typeface="Meiryo" panose="020B0604030504040204" pitchFamily="34" charset="-128"/>
                <a:ea typeface="Meiryo" panose="020B0604030504040204" pitchFamily="34" charset="-128"/>
              </a:rPr>
              <a:t>：肩甲骨</a:t>
            </a:r>
            <a:endParaRPr kumimoji="1" lang="ja-JP" altLang="en-US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F59F8F3F-EE6A-F442-8AD2-7DDFF589B971}"/>
              </a:ext>
            </a:extLst>
          </p:cNvPr>
          <p:cNvSpPr txBox="1"/>
          <p:nvPr/>
        </p:nvSpPr>
        <p:spPr>
          <a:xfrm>
            <a:off x="8345874" y="1025971"/>
            <a:ext cx="1160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Meiryo" panose="020B0604030504040204" pitchFamily="34" charset="-128"/>
                <a:ea typeface="Meiryo" panose="020B0604030504040204" pitchFamily="34" charset="-128"/>
              </a:rPr>
              <a:t>CL</a:t>
            </a:r>
            <a:r>
              <a:rPr kumimoji="1" lang="ja-JP" altLang="en-US">
                <a:latin typeface="Meiryo" panose="020B0604030504040204" pitchFamily="34" charset="-128"/>
                <a:ea typeface="Meiryo" panose="020B0604030504040204" pitchFamily="34" charset="-128"/>
              </a:rPr>
              <a:t>：頚部</a:t>
            </a:r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DB274995-7EFC-1043-9801-7259E666B4C9}"/>
              </a:ext>
            </a:extLst>
          </p:cNvPr>
          <p:cNvSpPr txBox="1"/>
          <p:nvPr/>
        </p:nvSpPr>
        <p:spPr>
          <a:xfrm>
            <a:off x="2305938" y="1734648"/>
            <a:ext cx="1217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Meiryo" panose="020B0604030504040204" pitchFamily="34" charset="-128"/>
                <a:ea typeface="Meiryo" panose="020B0604030504040204" pitchFamily="34" charset="-128"/>
              </a:rPr>
              <a:t>HU</a:t>
            </a:r>
            <a:r>
              <a:rPr lang="ja-JP" altLang="en-US">
                <a:latin typeface="Meiryo" panose="020B0604030504040204" pitchFamily="34" charset="-128"/>
                <a:ea typeface="Meiryo" panose="020B0604030504040204" pitchFamily="34" charset="-128"/>
              </a:rPr>
              <a:t>：上腕</a:t>
            </a:r>
            <a:endParaRPr kumimoji="1" lang="ja-JP" altLang="en-US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6077DF75-019C-924B-BD85-91DA3896EA2B}"/>
              </a:ext>
            </a:extLst>
          </p:cNvPr>
          <p:cNvSpPr txBox="1"/>
          <p:nvPr/>
        </p:nvSpPr>
        <p:spPr>
          <a:xfrm>
            <a:off x="2641521" y="2343063"/>
            <a:ext cx="970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Meiryo" panose="020B0604030504040204" pitchFamily="34" charset="-128"/>
                <a:ea typeface="Meiryo" panose="020B0604030504040204" pitchFamily="34" charset="-128"/>
              </a:rPr>
              <a:t>CU</a:t>
            </a:r>
            <a:r>
              <a:rPr lang="ja-JP" altLang="en-US">
                <a:latin typeface="Meiryo" panose="020B0604030504040204" pitchFamily="34" charset="-128"/>
                <a:ea typeface="Meiryo" panose="020B0604030504040204" pitchFamily="34" charset="-128"/>
              </a:rPr>
              <a:t>：肘</a:t>
            </a:r>
            <a:endParaRPr kumimoji="1" lang="ja-JP" altLang="en-US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2AC22CB6-D80E-FD4C-889F-563A55B622B4}"/>
              </a:ext>
            </a:extLst>
          </p:cNvPr>
          <p:cNvSpPr txBox="1"/>
          <p:nvPr/>
        </p:nvSpPr>
        <p:spPr>
          <a:xfrm>
            <a:off x="2089451" y="2837877"/>
            <a:ext cx="1189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Meiryo" panose="020B0604030504040204" pitchFamily="34" charset="-128"/>
                <a:ea typeface="Meiryo" panose="020B0604030504040204" pitchFamily="34" charset="-128"/>
              </a:rPr>
              <a:t>CA</a:t>
            </a:r>
            <a:r>
              <a:rPr lang="ja-JP" altLang="en-US">
                <a:latin typeface="Meiryo" panose="020B0604030504040204" pitchFamily="34" charset="-128"/>
                <a:ea typeface="Meiryo" panose="020B0604030504040204" pitchFamily="34" charset="-128"/>
              </a:rPr>
              <a:t>：手根</a:t>
            </a:r>
            <a:endParaRPr kumimoji="1" lang="ja-JP" altLang="en-US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BA5654CB-5161-6740-AC6A-02942EE66491}"/>
              </a:ext>
            </a:extLst>
          </p:cNvPr>
          <p:cNvSpPr txBox="1"/>
          <p:nvPr/>
        </p:nvSpPr>
        <p:spPr>
          <a:xfrm>
            <a:off x="8457205" y="1671917"/>
            <a:ext cx="1196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Meiryo" panose="020B0604030504040204" pitchFamily="34" charset="-128"/>
                <a:ea typeface="Meiryo" panose="020B0604030504040204" pitchFamily="34" charset="-128"/>
              </a:rPr>
              <a:t>TH</a:t>
            </a:r>
            <a:r>
              <a:rPr lang="ja-JP" altLang="en-US">
                <a:latin typeface="Meiryo" panose="020B0604030504040204" pitchFamily="34" charset="-128"/>
                <a:ea typeface="Meiryo" panose="020B0604030504040204" pitchFamily="34" charset="-128"/>
              </a:rPr>
              <a:t>：胸郭</a:t>
            </a:r>
            <a:endParaRPr kumimoji="1" lang="ja-JP" altLang="en-US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DAEB550E-C1DF-964B-8A4D-C1B2B8C2E0B7}"/>
              </a:ext>
            </a:extLst>
          </p:cNvPr>
          <p:cNvSpPr txBox="1"/>
          <p:nvPr/>
        </p:nvSpPr>
        <p:spPr>
          <a:xfrm>
            <a:off x="1928532" y="3391443"/>
            <a:ext cx="1143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Meiryo" panose="020B0604030504040204" pitchFamily="34" charset="-128"/>
                <a:ea typeface="Meiryo" panose="020B0604030504040204" pitchFamily="34" charset="-128"/>
              </a:rPr>
              <a:t>DI</a:t>
            </a:r>
            <a:r>
              <a:rPr lang="ja-JP" altLang="en-US">
                <a:latin typeface="Meiryo" panose="020B0604030504040204" pitchFamily="34" charset="-128"/>
                <a:ea typeface="Meiryo" panose="020B0604030504040204" pitchFamily="34" charset="-128"/>
              </a:rPr>
              <a:t>：手指</a:t>
            </a:r>
            <a:endParaRPr kumimoji="1" lang="ja-JP" altLang="en-US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76AA9782-7675-2645-9769-FF502998A50A}"/>
              </a:ext>
            </a:extLst>
          </p:cNvPr>
          <p:cNvSpPr txBox="1"/>
          <p:nvPr/>
        </p:nvSpPr>
        <p:spPr>
          <a:xfrm>
            <a:off x="8571419" y="2333500"/>
            <a:ext cx="1169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Meiryo" panose="020B0604030504040204" pitchFamily="34" charset="-128"/>
                <a:ea typeface="Meiryo" panose="020B0604030504040204" pitchFamily="34" charset="-128"/>
              </a:rPr>
              <a:t>LU</a:t>
            </a:r>
            <a:r>
              <a:rPr lang="ja-JP" altLang="en-US">
                <a:latin typeface="Meiryo" panose="020B0604030504040204" pitchFamily="34" charset="-128"/>
                <a:ea typeface="Meiryo" panose="020B0604030504040204" pitchFamily="34" charset="-128"/>
              </a:rPr>
              <a:t>：腰部</a:t>
            </a:r>
            <a:endParaRPr kumimoji="1" lang="ja-JP" altLang="en-US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794ACB43-2ED6-604D-917A-5844E5DE5D58}"/>
              </a:ext>
            </a:extLst>
          </p:cNvPr>
          <p:cNvSpPr txBox="1"/>
          <p:nvPr/>
        </p:nvSpPr>
        <p:spPr>
          <a:xfrm>
            <a:off x="8628010" y="2852364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Meiryo" panose="020B0604030504040204" pitchFamily="34" charset="-128"/>
                <a:ea typeface="Meiryo" panose="020B0604030504040204" pitchFamily="34" charset="-128"/>
              </a:rPr>
              <a:t>PV</a:t>
            </a:r>
            <a:r>
              <a:rPr lang="ja-JP" altLang="en-US">
                <a:latin typeface="Meiryo" panose="020B0604030504040204" pitchFamily="34" charset="-128"/>
                <a:ea typeface="Meiryo" panose="020B0604030504040204" pitchFamily="34" charset="-128"/>
              </a:rPr>
              <a:t>：骨盤</a:t>
            </a:r>
            <a:endParaRPr kumimoji="1" lang="ja-JP" altLang="en-US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AEEDB58B-17B2-3847-B53C-62535CBC5748}"/>
              </a:ext>
            </a:extLst>
          </p:cNvPr>
          <p:cNvSpPr txBox="1"/>
          <p:nvPr/>
        </p:nvSpPr>
        <p:spPr>
          <a:xfrm>
            <a:off x="8675839" y="3351346"/>
            <a:ext cx="955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Meiryo" panose="020B0604030504040204" pitchFamily="34" charset="-128"/>
                <a:ea typeface="Meiryo" panose="020B0604030504040204" pitchFamily="34" charset="-128"/>
              </a:rPr>
              <a:t>CX</a:t>
            </a:r>
            <a:r>
              <a:rPr lang="ja-JP" altLang="en-US">
                <a:latin typeface="Meiryo" panose="020B0604030504040204" pitchFamily="34" charset="-128"/>
                <a:ea typeface="Meiryo" panose="020B0604030504040204" pitchFamily="34" charset="-128"/>
              </a:rPr>
              <a:t>：股</a:t>
            </a:r>
            <a:endParaRPr kumimoji="1" lang="ja-JP" altLang="en-US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6C9B32BE-0839-C24B-8E57-7CE025530729}"/>
              </a:ext>
            </a:extLst>
          </p:cNvPr>
          <p:cNvSpPr txBox="1"/>
          <p:nvPr/>
        </p:nvSpPr>
        <p:spPr>
          <a:xfrm>
            <a:off x="8628010" y="4151047"/>
            <a:ext cx="957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Meiryo" panose="020B0604030504040204" pitchFamily="34" charset="-128"/>
                <a:ea typeface="Meiryo" panose="020B0604030504040204" pitchFamily="34" charset="-128"/>
              </a:rPr>
              <a:t>GE</a:t>
            </a:r>
            <a:r>
              <a:rPr lang="ja-JP" altLang="en-US">
                <a:latin typeface="Meiryo" panose="020B0604030504040204" pitchFamily="34" charset="-128"/>
                <a:ea typeface="Meiryo" panose="020B0604030504040204" pitchFamily="34" charset="-128"/>
              </a:rPr>
              <a:t>：膝</a:t>
            </a:r>
            <a:endParaRPr kumimoji="1" lang="ja-JP" altLang="en-US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A8C76443-3F36-584C-A7AA-C4B27F34E60B}"/>
              </a:ext>
            </a:extLst>
          </p:cNvPr>
          <p:cNvSpPr txBox="1"/>
          <p:nvPr/>
        </p:nvSpPr>
        <p:spPr>
          <a:xfrm>
            <a:off x="8584882" y="5106109"/>
            <a:ext cx="1168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Meiryo" panose="020B0604030504040204" pitchFamily="34" charset="-128"/>
                <a:ea typeface="Meiryo" panose="020B0604030504040204" pitchFamily="34" charset="-128"/>
              </a:rPr>
              <a:t>TA</a:t>
            </a:r>
            <a:r>
              <a:rPr lang="ja-JP" altLang="en-US">
                <a:latin typeface="Meiryo" panose="020B0604030504040204" pitchFamily="34" charset="-128"/>
                <a:ea typeface="Meiryo" panose="020B0604030504040204" pitchFamily="34" charset="-128"/>
              </a:rPr>
              <a:t>：距骨</a:t>
            </a:r>
            <a:endParaRPr kumimoji="1" lang="ja-JP" altLang="en-US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3E578435-C129-EC46-900F-18EF975597F6}"/>
              </a:ext>
            </a:extLst>
          </p:cNvPr>
          <p:cNvSpPr txBox="1"/>
          <p:nvPr/>
        </p:nvSpPr>
        <p:spPr>
          <a:xfrm>
            <a:off x="8675839" y="5799654"/>
            <a:ext cx="1157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Meiryo" panose="020B0604030504040204" pitchFamily="34" charset="-128"/>
                <a:ea typeface="Meiryo" panose="020B0604030504040204" pitchFamily="34" charset="-128"/>
              </a:rPr>
              <a:t>PE</a:t>
            </a:r>
            <a:r>
              <a:rPr lang="ja-JP" altLang="en-US">
                <a:latin typeface="Meiryo" panose="020B0604030504040204" pitchFamily="34" charset="-128"/>
                <a:ea typeface="Meiryo" panose="020B0604030504040204" pitchFamily="34" charset="-128"/>
              </a:rPr>
              <a:t>：足趾</a:t>
            </a:r>
            <a:endParaRPr kumimoji="1" lang="ja-JP" altLang="en-US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74" name="テキスト ボックス 73">
            <a:extLst>
              <a:ext uri="{FF2B5EF4-FFF2-40B4-BE49-F238E27FC236}">
                <a16:creationId xmlns:a16="http://schemas.microsoft.com/office/drawing/2014/main" id="{32BE300E-278D-3744-9323-270E39865AC1}"/>
              </a:ext>
            </a:extLst>
          </p:cNvPr>
          <p:cNvSpPr txBox="1"/>
          <p:nvPr/>
        </p:nvSpPr>
        <p:spPr>
          <a:xfrm>
            <a:off x="4141229" y="186667"/>
            <a:ext cx="2954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Meiryo" panose="020B0604030504040204" pitchFamily="34" charset="-128"/>
                <a:ea typeface="Meiryo" panose="020B0604030504040204" pitchFamily="34" charset="-128"/>
              </a:rPr>
              <a:t>【</a:t>
            </a:r>
            <a:r>
              <a:rPr kumimoji="1" lang="ja-JP" altLang="en-US">
                <a:latin typeface="Meiryo" panose="020B0604030504040204" pitchFamily="34" charset="-128"/>
                <a:ea typeface="Meiryo" panose="020B0604030504040204" pitchFamily="34" charset="-128"/>
              </a:rPr>
              <a:t>身体分節：セグメント</a:t>
            </a:r>
            <a:r>
              <a:rPr kumimoji="1" lang="en-US" altLang="ja-JP" dirty="0">
                <a:latin typeface="Meiryo" panose="020B0604030504040204" pitchFamily="34" charset="-128"/>
                <a:ea typeface="Meiryo" panose="020B0604030504040204" pitchFamily="34" charset="-128"/>
              </a:rPr>
              <a:t>】</a:t>
            </a:r>
            <a:endParaRPr kumimoji="1" lang="ja-JP" altLang="en-US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228321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図 86" descr="男, ドレス, 立つ が含まれている画像&#10;&#10;自動的に生成された説明">
            <a:extLst>
              <a:ext uri="{FF2B5EF4-FFF2-40B4-BE49-F238E27FC236}">
                <a16:creationId xmlns:a16="http://schemas.microsoft.com/office/drawing/2014/main" id="{52DEBD7E-9B8E-C745-8EA7-CB68992954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6345" y="531162"/>
            <a:ext cx="6858410" cy="6082472"/>
          </a:xfrm>
          <a:prstGeom prst="rect">
            <a:avLst/>
          </a:prstGeom>
        </p:spPr>
      </p:pic>
      <p:sp>
        <p:nvSpPr>
          <p:cNvPr id="8" name="円/楕円 7">
            <a:extLst>
              <a:ext uri="{FF2B5EF4-FFF2-40B4-BE49-F238E27FC236}">
                <a16:creationId xmlns:a16="http://schemas.microsoft.com/office/drawing/2014/main" id="{FF944F38-54DE-F649-9192-08D287BC4476}"/>
              </a:ext>
            </a:extLst>
          </p:cNvPr>
          <p:cNvSpPr/>
          <p:nvPr/>
        </p:nvSpPr>
        <p:spPr>
          <a:xfrm>
            <a:off x="6787907" y="2729875"/>
            <a:ext cx="80726" cy="976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B5B0C954-A18E-CD47-B7B4-E669118DDFB4}"/>
              </a:ext>
            </a:extLst>
          </p:cNvPr>
          <p:cNvSpPr/>
          <p:nvPr/>
        </p:nvSpPr>
        <p:spPr>
          <a:xfrm>
            <a:off x="6615636" y="2411354"/>
            <a:ext cx="140548" cy="1365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>
            <a:extLst>
              <a:ext uri="{FF2B5EF4-FFF2-40B4-BE49-F238E27FC236}">
                <a16:creationId xmlns:a16="http://schemas.microsoft.com/office/drawing/2014/main" id="{A2D325A5-695D-F541-AEC5-E1AE729FE617}"/>
              </a:ext>
            </a:extLst>
          </p:cNvPr>
          <p:cNvSpPr/>
          <p:nvPr/>
        </p:nvSpPr>
        <p:spPr>
          <a:xfrm>
            <a:off x="5659692" y="1436382"/>
            <a:ext cx="54607" cy="583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>
            <a:extLst>
              <a:ext uri="{FF2B5EF4-FFF2-40B4-BE49-F238E27FC236}">
                <a16:creationId xmlns:a16="http://schemas.microsoft.com/office/drawing/2014/main" id="{53561751-2502-4944-A03C-279F261F53E4}"/>
              </a:ext>
            </a:extLst>
          </p:cNvPr>
          <p:cNvSpPr/>
          <p:nvPr/>
        </p:nvSpPr>
        <p:spPr>
          <a:xfrm>
            <a:off x="5641188" y="1175112"/>
            <a:ext cx="91221" cy="73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>
            <a:extLst>
              <a:ext uri="{FF2B5EF4-FFF2-40B4-BE49-F238E27FC236}">
                <a16:creationId xmlns:a16="http://schemas.microsoft.com/office/drawing/2014/main" id="{019C8BF4-CAE8-DE46-9E5B-19A50087AEB8}"/>
              </a:ext>
            </a:extLst>
          </p:cNvPr>
          <p:cNvSpPr/>
          <p:nvPr/>
        </p:nvSpPr>
        <p:spPr>
          <a:xfrm>
            <a:off x="5494819" y="4559761"/>
            <a:ext cx="104709" cy="1121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>
            <a:extLst>
              <a:ext uri="{FF2B5EF4-FFF2-40B4-BE49-F238E27FC236}">
                <a16:creationId xmlns:a16="http://schemas.microsoft.com/office/drawing/2014/main" id="{9FC1A17B-F065-8B49-991E-43B384FCB22A}"/>
              </a:ext>
            </a:extLst>
          </p:cNvPr>
          <p:cNvSpPr/>
          <p:nvPr/>
        </p:nvSpPr>
        <p:spPr>
          <a:xfrm>
            <a:off x="5659112" y="3357395"/>
            <a:ext cx="140548" cy="1365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75D3ACCE-3FD8-8745-A28B-79C17605F528}"/>
              </a:ext>
            </a:extLst>
          </p:cNvPr>
          <p:cNvCxnSpPr>
            <a:cxnSpLocks/>
            <a:endCxn id="67" idx="1"/>
          </p:cNvCxnSpPr>
          <p:nvPr/>
        </p:nvCxnSpPr>
        <p:spPr>
          <a:xfrm>
            <a:off x="7057234" y="3029739"/>
            <a:ext cx="1229203" cy="52297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F18751F4-2082-F643-8931-E956B2B8E753}"/>
              </a:ext>
            </a:extLst>
          </p:cNvPr>
          <p:cNvCxnSpPr>
            <a:cxnSpLocks/>
          </p:cNvCxnSpPr>
          <p:nvPr/>
        </p:nvCxnSpPr>
        <p:spPr>
          <a:xfrm flipV="1">
            <a:off x="6856811" y="2718665"/>
            <a:ext cx="1319064" cy="520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7AAD4998-2DE9-DA4D-94AE-09A28A826414}"/>
              </a:ext>
            </a:extLst>
          </p:cNvPr>
          <p:cNvCxnSpPr>
            <a:cxnSpLocks/>
            <a:stCxn id="9" idx="6"/>
            <a:endCxn id="59" idx="1"/>
          </p:cNvCxnSpPr>
          <p:nvPr/>
        </p:nvCxnSpPr>
        <p:spPr>
          <a:xfrm flipV="1">
            <a:off x="6756184" y="2319258"/>
            <a:ext cx="1516343" cy="16037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E185DECA-956B-1640-AA19-D949E9921BA5}"/>
              </a:ext>
            </a:extLst>
          </p:cNvPr>
          <p:cNvCxnSpPr>
            <a:cxnSpLocks/>
          </p:cNvCxnSpPr>
          <p:nvPr/>
        </p:nvCxnSpPr>
        <p:spPr>
          <a:xfrm>
            <a:off x="4508791" y="927393"/>
            <a:ext cx="1157371" cy="52787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21AFB4B4-B0DC-5746-80B2-E2E7071849A2}"/>
              </a:ext>
            </a:extLst>
          </p:cNvPr>
          <p:cNvCxnSpPr>
            <a:cxnSpLocks/>
          </p:cNvCxnSpPr>
          <p:nvPr/>
        </p:nvCxnSpPr>
        <p:spPr>
          <a:xfrm flipH="1" flipV="1">
            <a:off x="5724486" y="1210928"/>
            <a:ext cx="2541515" cy="42393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id="{0DF49EE8-2174-EA4F-9AFB-A6D9926CF9BD}"/>
              </a:ext>
            </a:extLst>
          </p:cNvPr>
          <p:cNvCxnSpPr>
            <a:cxnSpLocks/>
            <a:endCxn id="77" idx="2"/>
          </p:cNvCxnSpPr>
          <p:nvPr/>
        </p:nvCxnSpPr>
        <p:spPr>
          <a:xfrm flipV="1">
            <a:off x="3095254" y="2423162"/>
            <a:ext cx="2687739" cy="110011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F5610861-AD6A-CB4B-8756-5D8F9BDB5D3C}"/>
              </a:ext>
            </a:extLst>
          </p:cNvPr>
          <p:cNvCxnSpPr>
            <a:cxnSpLocks/>
            <a:endCxn id="78" idx="2"/>
          </p:cNvCxnSpPr>
          <p:nvPr/>
        </p:nvCxnSpPr>
        <p:spPr>
          <a:xfrm flipV="1">
            <a:off x="3988136" y="2953766"/>
            <a:ext cx="1885261" cy="136955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直線コネクタ 33">
            <a:extLst>
              <a:ext uri="{FF2B5EF4-FFF2-40B4-BE49-F238E27FC236}">
                <a16:creationId xmlns:a16="http://schemas.microsoft.com/office/drawing/2014/main" id="{7A35631E-B856-A241-99B5-1A930DD24F19}"/>
              </a:ext>
            </a:extLst>
          </p:cNvPr>
          <p:cNvCxnSpPr>
            <a:cxnSpLocks/>
            <a:stCxn id="19" idx="6"/>
          </p:cNvCxnSpPr>
          <p:nvPr/>
        </p:nvCxnSpPr>
        <p:spPr>
          <a:xfrm>
            <a:off x="5799660" y="3425676"/>
            <a:ext cx="2424296" cy="49819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E3813BE5-4955-EF4F-95D8-33C2BF911724}"/>
              </a:ext>
            </a:extLst>
          </p:cNvPr>
          <p:cNvCxnSpPr>
            <a:cxnSpLocks/>
            <a:stCxn id="17" idx="6"/>
            <a:endCxn id="66" idx="1"/>
          </p:cNvCxnSpPr>
          <p:nvPr/>
        </p:nvCxnSpPr>
        <p:spPr>
          <a:xfrm flipV="1">
            <a:off x="5599528" y="4590466"/>
            <a:ext cx="2673913" cy="253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直線コネクタ 35">
            <a:extLst>
              <a:ext uri="{FF2B5EF4-FFF2-40B4-BE49-F238E27FC236}">
                <a16:creationId xmlns:a16="http://schemas.microsoft.com/office/drawing/2014/main" id="{5041DDCA-F004-2548-AD83-3EA4A482997C}"/>
              </a:ext>
            </a:extLst>
          </p:cNvPr>
          <p:cNvCxnSpPr>
            <a:cxnSpLocks/>
            <a:stCxn id="102" idx="6"/>
            <a:endCxn id="68" idx="1"/>
          </p:cNvCxnSpPr>
          <p:nvPr/>
        </p:nvCxnSpPr>
        <p:spPr>
          <a:xfrm>
            <a:off x="5503826" y="5721637"/>
            <a:ext cx="2754193" cy="1022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直線コネクタ 36">
            <a:extLst>
              <a:ext uri="{FF2B5EF4-FFF2-40B4-BE49-F238E27FC236}">
                <a16:creationId xmlns:a16="http://schemas.microsoft.com/office/drawing/2014/main" id="{5C0A313E-B674-534A-9987-287E51A11EEC}"/>
              </a:ext>
            </a:extLst>
          </p:cNvPr>
          <p:cNvCxnSpPr>
            <a:cxnSpLocks/>
            <a:stCxn id="70" idx="3"/>
            <a:endCxn id="108" idx="2"/>
          </p:cNvCxnSpPr>
          <p:nvPr/>
        </p:nvCxnSpPr>
        <p:spPr>
          <a:xfrm>
            <a:off x="3598979" y="5454946"/>
            <a:ext cx="1828490" cy="63528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直線コネクタ 47">
            <a:extLst>
              <a:ext uri="{FF2B5EF4-FFF2-40B4-BE49-F238E27FC236}">
                <a16:creationId xmlns:a16="http://schemas.microsoft.com/office/drawing/2014/main" id="{46B96729-5A70-694B-8C13-D791A3E3074D}"/>
              </a:ext>
            </a:extLst>
          </p:cNvPr>
          <p:cNvCxnSpPr>
            <a:cxnSpLocks/>
            <a:stCxn id="75" idx="2"/>
          </p:cNvCxnSpPr>
          <p:nvPr/>
        </p:nvCxnSpPr>
        <p:spPr>
          <a:xfrm flipH="1">
            <a:off x="3664036" y="2060930"/>
            <a:ext cx="1882214" cy="35012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C6E97CD0-71BF-274F-A3FB-863E96E392C8}"/>
              </a:ext>
            </a:extLst>
          </p:cNvPr>
          <p:cNvSpPr txBox="1"/>
          <p:nvPr/>
        </p:nvSpPr>
        <p:spPr>
          <a:xfrm>
            <a:off x="148856" y="183634"/>
            <a:ext cx="4057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>
                <a:latin typeface="Meiryo" panose="020B0604030504040204" pitchFamily="34" charset="-128"/>
                <a:ea typeface="Meiryo" panose="020B0604030504040204" pitchFamily="34" charset="-128"/>
              </a:rPr>
              <a:t>前方</a:t>
            </a:r>
            <a:r>
              <a:rPr lang="en-US" altLang="ja-JP" dirty="0">
                <a:latin typeface="Meiryo" panose="020B0604030504040204" pitchFamily="34" charset="-128"/>
                <a:ea typeface="Meiryo" panose="020B0604030504040204" pitchFamily="34" charset="-128"/>
              </a:rPr>
              <a:t>-</a:t>
            </a:r>
            <a:r>
              <a:rPr lang="ja-JP" altLang="en-US">
                <a:latin typeface="Meiryo" panose="020B0604030504040204" pitchFamily="34" charset="-128"/>
                <a:ea typeface="Meiryo" panose="020B0604030504040204" pitchFamily="34" charset="-128"/>
              </a:rPr>
              <a:t>外方</a:t>
            </a:r>
            <a:r>
              <a:rPr kumimoji="1" lang="ja-JP" altLang="en-US">
                <a:latin typeface="Meiryo" panose="020B0604030504040204" pitchFamily="34" charset="-128"/>
                <a:ea typeface="Meiryo" panose="020B0604030504040204" pitchFamily="34" charset="-128"/>
              </a:rPr>
              <a:t>筋膜配列（</a:t>
            </a:r>
            <a:r>
              <a:rPr kumimoji="1" lang="en-US" altLang="ja-JP" dirty="0">
                <a:latin typeface="Meiryo" panose="020B0604030504040204" pitchFamily="34" charset="-128"/>
                <a:ea typeface="Meiryo" panose="020B0604030504040204" pitchFamily="34" charset="-128"/>
              </a:rPr>
              <a:t>AN-LA</a:t>
            </a:r>
            <a:r>
              <a:rPr kumimoji="1" lang="ja-JP" altLang="en-US">
                <a:latin typeface="Meiryo" panose="020B0604030504040204" pitchFamily="34" charset="-128"/>
                <a:ea typeface="Meiryo" panose="020B0604030504040204" pitchFamily="34" charset="-128"/>
              </a:rPr>
              <a:t>）</a:t>
            </a:r>
            <a:r>
              <a:rPr kumimoji="1" lang="en-US" altLang="ja-JP" dirty="0">
                <a:latin typeface="Meiryo" panose="020B0604030504040204" pitchFamily="34" charset="-128"/>
                <a:ea typeface="Meiryo" panose="020B0604030504040204" pitchFamily="34" charset="-128"/>
              </a:rPr>
              <a:t>【CF】</a:t>
            </a:r>
            <a:endParaRPr kumimoji="1" lang="ja-JP" altLang="en-US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7C4F2BCE-217D-8D49-B248-A0474E3D3279}"/>
              </a:ext>
            </a:extLst>
          </p:cNvPr>
          <p:cNvSpPr txBox="1"/>
          <p:nvPr/>
        </p:nvSpPr>
        <p:spPr>
          <a:xfrm>
            <a:off x="8273441" y="305314"/>
            <a:ext cx="32839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Meiryo" panose="020B0604030504040204" pitchFamily="34" charset="-128"/>
                <a:ea typeface="Meiryo" panose="020B0604030504040204" pitchFamily="34" charset="-128"/>
              </a:rPr>
              <a:t>CP1</a:t>
            </a:r>
            <a:r>
              <a:rPr kumimoji="1"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：頬骨の上縁上</a:t>
            </a:r>
            <a:r>
              <a:rPr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（</a:t>
            </a:r>
            <a:r>
              <a:rPr lang="en-US" altLang="ja-JP" sz="1400" dirty="0">
                <a:latin typeface="Meiryo" panose="020B0604030504040204" pitchFamily="34" charset="-128"/>
                <a:ea typeface="Meiryo" panose="020B0604030504040204" pitchFamily="34" charset="-128"/>
              </a:rPr>
              <a:t>IR-CP2</a:t>
            </a:r>
            <a:r>
              <a:rPr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の前方）</a:t>
            </a:r>
            <a:endParaRPr kumimoji="1" lang="ja-JP" altLang="en-US" sz="140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C9538459-7279-574E-AE21-A48021F05AA2}"/>
              </a:ext>
            </a:extLst>
          </p:cNvPr>
          <p:cNvSpPr txBox="1"/>
          <p:nvPr/>
        </p:nvSpPr>
        <p:spPr>
          <a:xfrm>
            <a:off x="8276634" y="716467"/>
            <a:ext cx="37561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Meiryo" panose="020B0604030504040204" pitchFamily="34" charset="-128"/>
                <a:ea typeface="Meiryo" panose="020B0604030504040204" pitchFamily="34" charset="-128"/>
              </a:rPr>
              <a:t>CP2</a:t>
            </a:r>
            <a:r>
              <a:rPr kumimoji="1"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：頬骨の下方の溝（咬筋の近位付着部）</a:t>
            </a:r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EF6AD2D5-FA79-2240-A0F7-3F28F2956D64}"/>
              </a:ext>
            </a:extLst>
          </p:cNvPr>
          <p:cNvSpPr txBox="1"/>
          <p:nvPr/>
        </p:nvSpPr>
        <p:spPr>
          <a:xfrm>
            <a:off x="8272527" y="2165369"/>
            <a:ext cx="35798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Meiryo" panose="020B0604030504040204" pitchFamily="34" charset="-128"/>
                <a:ea typeface="Meiryo" panose="020B0604030504040204" pitchFamily="34" charset="-128"/>
              </a:rPr>
              <a:t>CU</a:t>
            </a:r>
            <a:r>
              <a:rPr kumimoji="1"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：</a:t>
            </a:r>
            <a:r>
              <a:rPr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上腕二頭筋腱膜と腕橈骨筋の間の溝</a:t>
            </a:r>
            <a:endParaRPr kumimoji="1" lang="ja-JP" altLang="en-US" sz="140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8B7FF435-5905-DA4D-9143-BA2D1697C826}"/>
              </a:ext>
            </a:extLst>
          </p:cNvPr>
          <p:cNvSpPr txBox="1"/>
          <p:nvPr/>
        </p:nvSpPr>
        <p:spPr>
          <a:xfrm>
            <a:off x="8273441" y="1538773"/>
            <a:ext cx="25587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Meiryo" panose="020B0604030504040204" pitchFamily="34" charset="-128"/>
                <a:ea typeface="Meiryo" panose="020B0604030504040204" pitchFamily="34" charset="-128"/>
              </a:rPr>
              <a:t>CL</a:t>
            </a:r>
            <a:r>
              <a:rPr kumimoji="1"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：胸鎖乳突筋の前外側縁上</a:t>
            </a:r>
            <a:endParaRPr kumimoji="1" lang="en-US" altLang="ja-JP" sz="1400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r>
              <a:rPr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　　</a:t>
            </a:r>
            <a:r>
              <a:rPr kumimoji="1"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（乳様突起の前下方）</a:t>
            </a:r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EB5CFD1C-2089-FD45-80C8-8F12CA4623B2}"/>
              </a:ext>
            </a:extLst>
          </p:cNvPr>
          <p:cNvSpPr txBox="1"/>
          <p:nvPr/>
        </p:nvSpPr>
        <p:spPr>
          <a:xfrm>
            <a:off x="8274353" y="2576522"/>
            <a:ext cx="37160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Meiryo" panose="020B0604030504040204" pitchFamily="34" charset="-128"/>
                <a:ea typeface="Meiryo" panose="020B0604030504040204" pitchFamily="34" charset="-128"/>
              </a:rPr>
              <a:t>CA1</a:t>
            </a:r>
            <a:r>
              <a:rPr kumimoji="1"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：橈骨神経溝の近位部（前腕遠位</a:t>
            </a:r>
            <a:r>
              <a:rPr kumimoji="1" lang="en-US" altLang="ja-JP" sz="1400" dirty="0">
                <a:latin typeface="Meiryo" panose="020B0604030504040204" pitchFamily="34" charset="-128"/>
                <a:ea typeface="Meiryo" panose="020B0604030504040204" pitchFamily="34" charset="-128"/>
              </a:rPr>
              <a:t>1/3</a:t>
            </a:r>
            <a:r>
              <a:rPr kumimoji="1"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）</a:t>
            </a:r>
          </a:p>
        </p:txBody>
      </p: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F9C512BA-A819-8B40-847B-D06E2EC10F5F}"/>
              </a:ext>
            </a:extLst>
          </p:cNvPr>
          <p:cNvSpPr txBox="1"/>
          <p:nvPr/>
        </p:nvSpPr>
        <p:spPr>
          <a:xfrm>
            <a:off x="143418" y="2134249"/>
            <a:ext cx="36535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>
                <a:latin typeface="Meiryo" panose="020B0604030504040204" pitchFamily="34" charset="-128"/>
                <a:ea typeface="Meiryo" panose="020B0604030504040204" pitchFamily="34" charset="-128"/>
              </a:rPr>
              <a:t>TH1</a:t>
            </a:r>
            <a:r>
              <a:rPr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：肋間隙上</a:t>
            </a:r>
            <a:endParaRPr lang="en-US" altLang="ja-JP" sz="1400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r>
              <a:rPr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　（</a:t>
            </a:r>
            <a:r>
              <a:rPr lang="en-US" altLang="ja-JP" sz="1400" dirty="0">
                <a:latin typeface="Meiryo" panose="020B0604030504040204" pitchFamily="34" charset="-128"/>
                <a:ea typeface="Meiryo" panose="020B0604030504040204" pitchFamily="34" charset="-128"/>
              </a:rPr>
              <a:t>T4-5</a:t>
            </a:r>
            <a:r>
              <a:rPr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間、乳頭の外方、大胸筋の外方）</a:t>
            </a:r>
            <a:endParaRPr kumimoji="1" lang="ja-JP" altLang="en-US" sz="140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3A5771F7-FA67-3642-B64C-A1BC0799F6B4}"/>
              </a:ext>
            </a:extLst>
          </p:cNvPr>
          <p:cNvSpPr txBox="1"/>
          <p:nvPr/>
        </p:nvSpPr>
        <p:spPr>
          <a:xfrm>
            <a:off x="151562" y="3477109"/>
            <a:ext cx="31484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>
                <a:latin typeface="Meiryo" panose="020B0604030504040204" pitchFamily="34" charset="-128"/>
                <a:ea typeface="Meiryo" panose="020B0604030504040204" pitchFamily="34" charset="-128"/>
              </a:rPr>
              <a:t>LU1</a:t>
            </a:r>
            <a:r>
              <a:rPr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：腹直筋外側縁（肋骨の下縁）</a:t>
            </a:r>
            <a:endParaRPr kumimoji="1" lang="ja-JP" altLang="en-US" sz="140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8C5B22FB-0BE2-C744-AF08-84E324BEA9BE}"/>
              </a:ext>
            </a:extLst>
          </p:cNvPr>
          <p:cNvSpPr txBox="1"/>
          <p:nvPr/>
        </p:nvSpPr>
        <p:spPr>
          <a:xfrm>
            <a:off x="8273441" y="3809981"/>
            <a:ext cx="29386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>
                <a:latin typeface="Meiryo" panose="020B0604030504040204" pitchFamily="34" charset="-128"/>
                <a:ea typeface="Meiryo" panose="020B0604030504040204" pitchFamily="34" charset="-128"/>
              </a:rPr>
              <a:t>CX</a:t>
            </a:r>
            <a:r>
              <a:rPr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：大腿筋膜張筋と大腿直筋の間</a:t>
            </a:r>
            <a:endParaRPr lang="en-US" altLang="ja-JP" sz="1400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r>
              <a:rPr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　</a:t>
            </a:r>
            <a:r>
              <a:rPr lang="en-US" altLang="ja-JP" sz="1400" dirty="0">
                <a:latin typeface="Meiryo" panose="020B0604030504040204" pitchFamily="34" charset="-128"/>
                <a:ea typeface="Meiryo" panose="020B0604030504040204" pitchFamily="34" charset="-128"/>
              </a:rPr>
              <a:t>  </a:t>
            </a:r>
            <a:r>
              <a:rPr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（大転子の前下方）</a:t>
            </a:r>
            <a:endParaRPr kumimoji="1" lang="ja-JP" altLang="en-US" sz="140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74F9E6F3-DE8C-0F48-84F0-ED4ECFC7D311}"/>
              </a:ext>
            </a:extLst>
          </p:cNvPr>
          <p:cNvSpPr txBox="1"/>
          <p:nvPr/>
        </p:nvSpPr>
        <p:spPr>
          <a:xfrm>
            <a:off x="143418" y="766288"/>
            <a:ext cx="44807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>
                <a:latin typeface="Meiryo" panose="020B0604030504040204" pitchFamily="34" charset="-128"/>
                <a:ea typeface="Meiryo" panose="020B0604030504040204" pitchFamily="34" charset="-128"/>
              </a:rPr>
              <a:t>SC1</a:t>
            </a:r>
            <a:r>
              <a:rPr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：胸鎖乳突筋鎖骨頭の後方（鎖骨から３横指上）</a:t>
            </a:r>
            <a:endParaRPr kumimoji="1" lang="ja-JP" altLang="en-US" sz="140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4B9A278E-D191-0047-8940-9EE6928D4897}"/>
              </a:ext>
            </a:extLst>
          </p:cNvPr>
          <p:cNvSpPr txBox="1"/>
          <p:nvPr/>
        </p:nvSpPr>
        <p:spPr>
          <a:xfrm>
            <a:off x="8273441" y="4436577"/>
            <a:ext cx="28729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>
                <a:latin typeface="Meiryo" panose="020B0604030504040204" pitchFamily="34" charset="-128"/>
                <a:ea typeface="Meiryo" panose="020B0604030504040204" pitchFamily="34" charset="-128"/>
              </a:rPr>
              <a:t>GE1</a:t>
            </a:r>
            <a:r>
              <a:rPr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：外側広筋腱の下方の凹部内</a:t>
            </a:r>
            <a:endParaRPr kumimoji="1" lang="ja-JP" altLang="en-US" sz="140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8C4D855E-310E-5A4B-95B6-529E106E5003}"/>
              </a:ext>
            </a:extLst>
          </p:cNvPr>
          <p:cNvSpPr txBox="1"/>
          <p:nvPr/>
        </p:nvSpPr>
        <p:spPr>
          <a:xfrm>
            <a:off x="8286437" y="3398828"/>
            <a:ext cx="29049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>
                <a:latin typeface="Meiryo" panose="020B0604030504040204" pitchFamily="34" charset="-128"/>
                <a:ea typeface="Meiryo" panose="020B0604030504040204" pitchFamily="34" charset="-128"/>
              </a:rPr>
              <a:t>DI</a:t>
            </a:r>
            <a:r>
              <a:rPr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：母指球の底部（舟状骨周囲）</a:t>
            </a:r>
            <a:endParaRPr kumimoji="1" lang="ja-JP" altLang="en-US" sz="140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E9C34CD4-05A2-3B4E-B261-93607D76DD90}"/>
              </a:ext>
            </a:extLst>
          </p:cNvPr>
          <p:cNvSpPr txBox="1"/>
          <p:nvPr/>
        </p:nvSpPr>
        <p:spPr>
          <a:xfrm>
            <a:off x="8258019" y="5670036"/>
            <a:ext cx="38787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>
                <a:latin typeface="Meiryo" panose="020B0604030504040204" pitchFamily="34" charset="-128"/>
                <a:ea typeface="Meiryo" panose="020B0604030504040204" pitchFamily="34" charset="-128"/>
              </a:rPr>
              <a:t>TA1</a:t>
            </a:r>
            <a:r>
              <a:rPr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：腓骨上または腓骨前方（下腿遠位</a:t>
            </a:r>
            <a:r>
              <a:rPr lang="en-US" altLang="ja-JP" sz="1400" dirty="0">
                <a:latin typeface="Meiryo" panose="020B0604030504040204" pitchFamily="34" charset="-128"/>
                <a:ea typeface="Meiryo" panose="020B0604030504040204" pitchFamily="34" charset="-128"/>
              </a:rPr>
              <a:t>1/3</a:t>
            </a:r>
            <a:r>
              <a:rPr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）</a:t>
            </a:r>
            <a:endParaRPr kumimoji="1" lang="ja-JP" altLang="en-US" sz="140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683CAC92-CA2D-E743-9589-C660567337E0}"/>
              </a:ext>
            </a:extLst>
          </p:cNvPr>
          <p:cNvSpPr txBox="1"/>
          <p:nvPr/>
        </p:nvSpPr>
        <p:spPr>
          <a:xfrm>
            <a:off x="143418" y="5301057"/>
            <a:ext cx="34555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>
                <a:latin typeface="Meiryo" panose="020B0604030504040204" pitchFamily="34" charset="-128"/>
                <a:ea typeface="Meiryo" panose="020B0604030504040204" pitchFamily="34" charset="-128"/>
              </a:rPr>
              <a:t>PE1</a:t>
            </a:r>
            <a:r>
              <a:rPr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：外果と長趾伸筋腱の間（</a:t>
            </a:r>
            <a:r>
              <a:rPr lang="en-US" altLang="ja-JP" sz="1400" dirty="0">
                <a:latin typeface="Meiryo" panose="020B0604030504040204" pitchFamily="34" charset="-128"/>
                <a:ea typeface="Meiryo" panose="020B0604030504040204" pitchFamily="34" charset="-128"/>
              </a:rPr>
              <a:t>ATFL</a:t>
            </a:r>
            <a:r>
              <a:rPr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上）</a:t>
            </a:r>
            <a:endParaRPr kumimoji="1" lang="ja-JP" altLang="en-US" sz="140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72" name="テキスト ボックス 71">
            <a:extLst>
              <a:ext uri="{FF2B5EF4-FFF2-40B4-BE49-F238E27FC236}">
                <a16:creationId xmlns:a16="http://schemas.microsoft.com/office/drawing/2014/main" id="{24B40E21-EE29-6C42-AB14-5622F0AFDEF7}"/>
              </a:ext>
            </a:extLst>
          </p:cNvPr>
          <p:cNvSpPr txBox="1"/>
          <p:nvPr/>
        </p:nvSpPr>
        <p:spPr>
          <a:xfrm>
            <a:off x="153362" y="4389083"/>
            <a:ext cx="39991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>
                <a:latin typeface="Meiryo" panose="020B0604030504040204" pitchFamily="34" charset="-128"/>
                <a:ea typeface="Meiryo" panose="020B0604030504040204" pitchFamily="34" charset="-128"/>
              </a:rPr>
              <a:t>PV1</a:t>
            </a:r>
            <a:r>
              <a:rPr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：腹直筋外側縁（へそと</a:t>
            </a:r>
            <a:r>
              <a:rPr lang="en-US" altLang="ja-JP" sz="1400" dirty="0">
                <a:latin typeface="Meiryo" panose="020B0604030504040204" pitchFamily="34" charset="-128"/>
                <a:ea typeface="Meiryo" panose="020B0604030504040204" pitchFamily="34" charset="-128"/>
              </a:rPr>
              <a:t>ASIS</a:t>
            </a:r>
            <a:r>
              <a:rPr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を結ぶ線上）</a:t>
            </a:r>
            <a:endParaRPr kumimoji="1" lang="ja-JP" altLang="en-US" sz="140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73" name="円/楕円 72">
            <a:extLst>
              <a:ext uri="{FF2B5EF4-FFF2-40B4-BE49-F238E27FC236}">
                <a16:creationId xmlns:a16="http://schemas.microsoft.com/office/drawing/2014/main" id="{0A49C23D-7F37-BE41-99A3-720894FF7875}"/>
              </a:ext>
            </a:extLst>
          </p:cNvPr>
          <p:cNvSpPr/>
          <p:nvPr/>
        </p:nvSpPr>
        <p:spPr>
          <a:xfrm>
            <a:off x="5208316" y="1713101"/>
            <a:ext cx="140548" cy="1365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4" name="直線コネクタ 73">
            <a:extLst>
              <a:ext uri="{FF2B5EF4-FFF2-40B4-BE49-F238E27FC236}">
                <a16:creationId xmlns:a16="http://schemas.microsoft.com/office/drawing/2014/main" id="{35917CFA-7B3F-6446-9C2C-065BE8B5CAC9}"/>
              </a:ext>
            </a:extLst>
          </p:cNvPr>
          <p:cNvCxnSpPr>
            <a:cxnSpLocks/>
            <a:stCxn id="76" idx="3"/>
          </p:cNvCxnSpPr>
          <p:nvPr/>
        </p:nvCxnSpPr>
        <p:spPr>
          <a:xfrm flipV="1">
            <a:off x="3220821" y="1776499"/>
            <a:ext cx="2008078" cy="5565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6" name="テキスト ボックス 75">
            <a:extLst>
              <a:ext uri="{FF2B5EF4-FFF2-40B4-BE49-F238E27FC236}">
                <a16:creationId xmlns:a16="http://schemas.microsoft.com/office/drawing/2014/main" id="{798A8A30-27D4-3047-9860-5A9CE9D4B5AA}"/>
              </a:ext>
            </a:extLst>
          </p:cNvPr>
          <p:cNvSpPr txBox="1"/>
          <p:nvPr/>
        </p:nvSpPr>
        <p:spPr>
          <a:xfrm>
            <a:off x="133116" y="1678262"/>
            <a:ext cx="30877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Meiryo" panose="020B0604030504040204" pitchFamily="34" charset="-128"/>
                <a:ea typeface="Meiryo" panose="020B0604030504040204" pitchFamily="34" charset="-128"/>
              </a:rPr>
              <a:t>HU</a:t>
            </a:r>
            <a:r>
              <a:rPr kumimoji="1"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：三角筋前部線維</a:t>
            </a:r>
            <a:r>
              <a:rPr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上（</a:t>
            </a:r>
            <a:r>
              <a:rPr kumimoji="1" lang="en-US" altLang="ja-JP" sz="1400" dirty="0">
                <a:latin typeface="Meiryo" panose="020B0604030504040204" pitchFamily="34" charset="-128"/>
                <a:ea typeface="Meiryo" panose="020B0604030504040204" pitchFamily="34" charset="-128"/>
              </a:rPr>
              <a:t>1/2</a:t>
            </a:r>
            <a:r>
              <a:rPr kumimoji="1"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遠位）</a:t>
            </a:r>
          </a:p>
        </p:txBody>
      </p:sp>
      <p:sp>
        <p:nvSpPr>
          <p:cNvPr id="50" name="円/楕円 49">
            <a:extLst>
              <a:ext uri="{FF2B5EF4-FFF2-40B4-BE49-F238E27FC236}">
                <a16:creationId xmlns:a16="http://schemas.microsoft.com/office/drawing/2014/main" id="{0C490EB9-ECE8-674F-89D5-3BDD5423E313}"/>
              </a:ext>
            </a:extLst>
          </p:cNvPr>
          <p:cNvSpPr/>
          <p:nvPr/>
        </p:nvSpPr>
        <p:spPr>
          <a:xfrm>
            <a:off x="5739964" y="910718"/>
            <a:ext cx="70274" cy="905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1" name="直線コネクタ 50">
            <a:extLst>
              <a:ext uri="{FF2B5EF4-FFF2-40B4-BE49-F238E27FC236}">
                <a16:creationId xmlns:a16="http://schemas.microsoft.com/office/drawing/2014/main" id="{8EDD24FD-8BF5-0543-A22A-A6F691EAAB27}"/>
              </a:ext>
            </a:extLst>
          </p:cNvPr>
          <p:cNvCxnSpPr>
            <a:cxnSpLocks/>
            <a:stCxn id="50" idx="6"/>
            <a:endCxn id="56" idx="1"/>
          </p:cNvCxnSpPr>
          <p:nvPr/>
        </p:nvCxnSpPr>
        <p:spPr>
          <a:xfrm flipV="1">
            <a:off x="5810238" y="459203"/>
            <a:ext cx="2463203" cy="49677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円/楕円 51">
            <a:extLst>
              <a:ext uri="{FF2B5EF4-FFF2-40B4-BE49-F238E27FC236}">
                <a16:creationId xmlns:a16="http://schemas.microsoft.com/office/drawing/2014/main" id="{AEFAF20C-1205-4D4D-828F-895275FE4F66}"/>
              </a:ext>
            </a:extLst>
          </p:cNvPr>
          <p:cNvSpPr/>
          <p:nvPr/>
        </p:nvSpPr>
        <p:spPr>
          <a:xfrm flipH="1" flipV="1">
            <a:off x="5756830" y="1035817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3" name="直線コネクタ 52">
            <a:extLst>
              <a:ext uri="{FF2B5EF4-FFF2-40B4-BE49-F238E27FC236}">
                <a16:creationId xmlns:a16="http://schemas.microsoft.com/office/drawing/2014/main" id="{866E2B3F-D70B-E84B-9761-0278D221A31F}"/>
              </a:ext>
            </a:extLst>
          </p:cNvPr>
          <p:cNvCxnSpPr>
            <a:cxnSpLocks/>
          </p:cNvCxnSpPr>
          <p:nvPr/>
        </p:nvCxnSpPr>
        <p:spPr>
          <a:xfrm flipV="1">
            <a:off x="5814395" y="902326"/>
            <a:ext cx="2419707" cy="15220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8" name="円/楕円 57">
            <a:extLst>
              <a:ext uri="{FF2B5EF4-FFF2-40B4-BE49-F238E27FC236}">
                <a16:creationId xmlns:a16="http://schemas.microsoft.com/office/drawing/2014/main" id="{075B7628-1958-CE42-B317-C12C34893B98}"/>
              </a:ext>
            </a:extLst>
          </p:cNvPr>
          <p:cNvSpPr/>
          <p:nvPr/>
        </p:nvSpPr>
        <p:spPr>
          <a:xfrm>
            <a:off x="5764523" y="1101548"/>
            <a:ext cx="70274" cy="760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9" name="直線コネクタ 68">
            <a:extLst>
              <a:ext uri="{FF2B5EF4-FFF2-40B4-BE49-F238E27FC236}">
                <a16:creationId xmlns:a16="http://schemas.microsoft.com/office/drawing/2014/main" id="{CD914CFE-8F8B-3C4F-A003-8D1DC4C402DD}"/>
              </a:ext>
            </a:extLst>
          </p:cNvPr>
          <p:cNvCxnSpPr>
            <a:cxnSpLocks/>
            <a:stCxn id="58" idx="5"/>
          </p:cNvCxnSpPr>
          <p:nvPr/>
        </p:nvCxnSpPr>
        <p:spPr>
          <a:xfrm>
            <a:off x="5824506" y="1166449"/>
            <a:ext cx="2448935" cy="12234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2D5E4985-C702-8C40-A6B9-E26D9916EFD3}"/>
              </a:ext>
            </a:extLst>
          </p:cNvPr>
          <p:cNvSpPr txBox="1"/>
          <p:nvPr/>
        </p:nvSpPr>
        <p:spPr>
          <a:xfrm>
            <a:off x="8276634" y="1127620"/>
            <a:ext cx="17812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Meiryo" panose="020B0604030504040204" pitchFamily="34" charset="-128"/>
                <a:ea typeface="Meiryo" panose="020B0604030504040204" pitchFamily="34" charset="-128"/>
              </a:rPr>
              <a:t>CP3</a:t>
            </a:r>
            <a:r>
              <a:rPr kumimoji="1"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：咬筋の前縁上</a:t>
            </a:r>
          </a:p>
        </p:txBody>
      </p:sp>
      <p:sp>
        <p:nvSpPr>
          <p:cNvPr id="75" name="円/楕円 74">
            <a:extLst>
              <a:ext uri="{FF2B5EF4-FFF2-40B4-BE49-F238E27FC236}">
                <a16:creationId xmlns:a16="http://schemas.microsoft.com/office/drawing/2014/main" id="{539DD484-31D3-BA44-AD92-B507A632976A}"/>
              </a:ext>
            </a:extLst>
          </p:cNvPr>
          <p:cNvSpPr/>
          <p:nvPr/>
        </p:nvSpPr>
        <p:spPr>
          <a:xfrm>
            <a:off x="5546250" y="1992649"/>
            <a:ext cx="140548" cy="1365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円/楕円 76">
            <a:extLst>
              <a:ext uri="{FF2B5EF4-FFF2-40B4-BE49-F238E27FC236}">
                <a16:creationId xmlns:a16="http://schemas.microsoft.com/office/drawing/2014/main" id="{3E810D4F-CB0B-044B-8DC6-110D9E93896E}"/>
              </a:ext>
            </a:extLst>
          </p:cNvPr>
          <p:cNvSpPr/>
          <p:nvPr/>
        </p:nvSpPr>
        <p:spPr>
          <a:xfrm>
            <a:off x="5782993" y="2354881"/>
            <a:ext cx="140548" cy="1365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円/楕円 77">
            <a:extLst>
              <a:ext uri="{FF2B5EF4-FFF2-40B4-BE49-F238E27FC236}">
                <a16:creationId xmlns:a16="http://schemas.microsoft.com/office/drawing/2014/main" id="{84B47BBF-E37B-A04B-8BC3-32D862A73E2B}"/>
              </a:ext>
            </a:extLst>
          </p:cNvPr>
          <p:cNvSpPr/>
          <p:nvPr/>
        </p:nvSpPr>
        <p:spPr>
          <a:xfrm>
            <a:off x="5873397" y="2885485"/>
            <a:ext cx="140548" cy="1365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円/楕円 78">
            <a:extLst>
              <a:ext uri="{FF2B5EF4-FFF2-40B4-BE49-F238E27FC236}">
                <a16:creationId xmlns:a16="http://schemas.microsoft.com/office/drawing/2014/main" id="{2F19C8DD-3A1E-7043-A14F-CE84B762905F}"/>
              </a:ext>
            </a:extLst>
          </p:cNvPr>
          <p:cNvSpPr/>
          <p:nvPr/>
        </p:nvSpPr>
        <p:spPr>
          <a:xfrm>
            <a:off x="5584384" y="2155850"/>
            <a:ext cx="140548" cy="1365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82" name="直線コネクタ 81">
            <a:extLst>
              <a:ext uri="{FF2B5EF4-FFF2-40B4-BE49-F238E27FC236}">
                <a16:creationId xmlns:a16="http://schemas.microsoft.com/office/drawing/2014/main" id="{D0F8E744-78CD-5D48-AA7C-89BC9385789B}"/>
              </a:ext>
            </a:extLst>
          </p:cNvPr>
          <p:cNvCxnSpPr>
            <a:cxnSpLocks/>
            <a:endCxn id="83" idx="3"/>
          </p:cNvCxnSpPr>
          <p:nvPr/>
        </p:nvCxnSpPr>
        <p:spPr>
          <a:xfrm flipH="1">
            <a:off x="2724241" y="2256223"/>
            <a:ext cx="2875288" cy="81106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3" name="テキスト ボックス 82">
            <a:extLst>
              <a:ext uri="{FF2B5EF4-FFF2-40B4-BE49-F238E27FC236}">
                <a16:creationId xmlns:a16="http://schemas.microsoft.com/office/drawing/2014/main" id="{1D2A4759-BC86-584E-B14F-58AEF39331BB}"/>
              </a:ext>
            </a:extLst>
          </p:cNvPr>
          <p:cNvSpPr txBox="1"/>
          <p:nvPr/>
        </p:nvSpPr>
        <p:spPr>
          <a:xfrm>
            <a:off x="147895" y="2805679"/>
            <a:ext cx="25763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>
                <a:latin typeface="Meiryo" panose="020B0604030504040204" pitchFamily="34" charset="-128"/>
                <a:ea typeface="Meiryo" panose="020B0604030504040204" pitchFamily="34" charset="-128"/>
              </a:rPr>
              <a:t>TH2</a:t>
            </a:r>
            <a:r>
              <a:rPr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：肋間隙上</a:t>
            </a:r>
            <a:endParaRPr lang="en-US" altLang="ja-JP" sz="1400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r>
              <a:rPr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　（</a:t>
            </a:r>
            <a:r>
              <a:rPr lang="en-US" altLang="ja-JP" sz="1400" dirty="0">
                <a:latin typeface="Meiryo" panose="020B0604030504040204" pitchFamily="34" charset="-128"/>
                <a:ea typeface="Meiryo" panose="020B0604030504040204" pitchFamily="34" charset="-128"/>
              </a:rPr>
              <a:t>T5-6</a:t>
            </a:r>
            <a:r>
              <a:rPr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間、大胸筋の外方）</a:t>
            </a:r>
            <a:endParaRPr kumimoji="1" lang="ja-JP" altLang="en-US" sz="140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84" name="円/楕円 83">
            <a:extLst>
              <a:ext uri="{FF2B5EF4-FFF2-40B4-BE49-F238E27FC236}">
                <a16:creationId xmlns:a16="http://schemas.microsoft.com/office/drawing/2014/main" id="{68098055-45E4-C441-9F45-B37F4A268207}"/>
              </a:ext>
            </a:extLst>
          </p:cNvPr>
          <p:cNvSpPr/>
          <p:nvPr/>
        </p:nvSpPr>
        <p:spPr>
          <a:xfrm>
            <a:off x="5807466" y="2584989"/>
            <a:ext cx="140548" cy="1365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85" name="直線コネクタ 84">
            <a:extLst>
              <a:ext uri="{FF2B5EF4-FFF2-40B4-BE49-F238E27FC236}">
                <a16:creationId xmlns:a16="http://schemas.microsoft.com/office/drawing/2014/main" id="{1EC73549-D580-3246-8C16-1B8C0EDA8135}"/>
              </a:ext>
            </a:extLst>
          </p:cNvPr>
          <p:cNvCxnSpPr>
            <a:cxnSpLocks/>
          </p:cNvCxnSpPr>
          <p:nvPr/>
        </p:nvCxnSpPr>
        <p:spPr>
          <a:xfrm flipV="1">
            <a:off x="3584070" y="2706463"/>
            <a:ext cx="2231794" cy="11969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6" name="テキスト ボックス 85">
            <a:extLst>
              <a:ext uri="{FF2B5EF4-FFF2-40B4-BE49-F238E27FC236}">
                <a16:creationId xmlns:a16="http://schemas.microsoft.com/office/drawing/2014/main" id="{CF4DD2BD-4ED1-F447-BD36-669E878C2852}"/>
              </a:ext>
            </a:extLst>
          </p:cNvPr>
          <p:cNvSpPr txBox="1"/>
          <p:nvPr/>
        </p:nvSpPr>
        <p:spPr>
          <a:xfrm>
            <a:off x="153570" y="3933096"/>
            <a:ext cx="36434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>
                <a:latin typeface="Meiryo" panose="020B0604030504040204" pitchFamily="34" charset="-128"/>
                <a:ea typeface="Meiryo" panose="020B0604030504040204" pitchFamily="34" charset="-128"/>
              </a:rPr>
              <a:t>LU2</a:t>
            </a:r>
            <a:r>
              <a:rPr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：腹直筋外側縁（へそと肋骨の中間）</a:t>
            </a:r>
            <a:endParaRPr kumimoji="1" lang="ja-JP" altLang="en-US" sz="140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89" name="円/楕円 88">
            <a:extLst>
              <a:ext uri="{FF2B5EF4-FFF2-40B4-BE49-F238E27FC236}">
                <a16:creationId xmlns:a16="http://schemas.microsoft.com/office/drawing/2014/main" id="{0DF311C9-7D4A-A948-B6CC-F8EE9B89765C}"/>
              </a:ext>
            </a:extLst>
          </p:cNvPr>
          <p:cNvSpPr/>
          <p:nvPr/>
        </p:nvSpPr>
        <p:spPr>
          <a:xfrm>
            <a:off x="5929829" y="3306288"/>
            <a:ext cx="140548" cy="1365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0" name="直線コネクタ 89">
            <a:extLst>
              <a:ext uri="{FF2B5EF4-FFF2-40B4-BE49-F238E27FC236}">
                <a16:creationId xmlns:a16="http://schemas.microsoft.com/office/drawing/2014/main" id="{E9662A37-E2E4-5342-92DF-1E08689987D1}"/>
              </a:ext>
            </a:extLst>
          </p:cNvPr>
          <p:cNvCxnSpPr>
            <a:cxnSpLocks/>
          </p:cNvCxnSpPr>
          <p:nvPr/>
        </p:nvCxnSpPr>
        <p:spPr>
          <a:xfrm flipV="1">
            <a:off x="4343625" y="3376301"/>
            <a:ext cx="1583626" cy="134055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1" name="テキスト ボックス 90">
            <a:extLst>
              <a:ext uri="{FF2B5EF4-FFF2-40B4-BE49-F238E27FC236}">
                <a16:creationId xmlns:a16="http://schemas.microsoft.com/office/drawing/2014/main" id="{7E88F6C6-959F-9F48-B6BA-687C1DDA5A7D}"/>
              </a:ext>
            </a:extLst>
          </p:cNvPr>
          <p:cNvSpPr txBox="1"/>
          <p:nvPr/>
        </p:nvSpPr>
        <p:spPr>
          <a:xfrm>
            <a:off x="143418" y="4845070"/>
            <a:ext cx="44759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>
                <a:latin typeface="Meiryo" panose="020B0604030504040204" pitchFamily="34" charset="-128"/>
                <a:ea typeface="Meiryo" panose="020B0604030504040204" pitchFamily="34" charset="-128"/>
              </a:rPr>
              <a:t>PV2</a:t>
            </a:r>
            <a:r>
              <a:rPr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：恥骨結節に対して（腹直筋と恥骨が交わる点）</a:t>
            </a:r>
            <a:endParaRPr kumimoji="1" lang="ja-JP" altLang="en-US" sz="140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95" name="円/楕円 94">
            <a:extLst>
              <a:ext uri="{FF2B5EF4-FFF2-40B4-BE49-F238E27FC236}">
                <a16:creationId xmlns:a16="http://schemas.microsoft.com/office/drawing/2014/main" id="{0A16FAE8-54EB-B84D-ACE5-5F31B87DF8EE}"/>
              </a:ext>
            </a:extLst>
          </p:cNvPr>
          <p:cNvSpPr/>
          <p:nvPr/>
        </p:nvSpPr>
        <p:spPr>
          <a:xfrm>
            <a:off x="5498363" y="4712161"/>
            <a:ext cx="104709" cy="1121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6" name="直線コネクタ 95">
            <a:extLst>
              <a:ext uri="{FF2B5EF4-FFF2-40B4-BE49-F238E27FC236}">
                <a16:creationId xmlns:a16="http://schemas.microsoft.com/office/drawing/2014/main" id="{11C93AAD-C9F2-B94E-AF29-8B100FC16DF5}"/>
              </a:ext>
            </a:extLst>
          </p:cNvPr>
          <p:cNvCxnSpPr>
            <a:cxnSpLocks/>
            <a:endCxn id="98" idx="1"/>
          </p:cNvCxnSpPr>
          <p:nvPr/>
        </p:nvCxnSpPr>
        <p:spPr>
          <a:xfrm>
            <a:off x="5584384" y="4789325"/>
            <a:ext cx="2702053" cy="2122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8" name="テキスト ボックス 97">
            <a:extLst>
              <a:ext uri="{FF2B5EF4-FFF2-40B4-BE49-F238E27FC236}">
                <a16:creationId xmlns:a16="http://schemas.microsoft.com/office/drawing/2014/main" id="{BF2105A0-3A20-1445-9420-0AFF2F58A0A0}"/>
              </a:ext>
            </a:extLst>
          </p:cNvPr>
          <p:cNvSpPr txBox="1"/>
          <p:nvPr/>
        </p:nvSpPr>
        <p:spPr>
          <a:xfrm>
            <a:off x="8286437" y="4847730"/>
            <a:ext cx="30524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>
                <a:latin typeface="Meiryo" panose="020B0604030504040204" pitchFamily="34" charset="-128"/>
                <a:ea typeface="Meiryo" panose="020B0604030504040204" pitchFamily="34" charset="-128"/>
              </a:rPr>
              <a:t>GE2</a:t>
            </a:r>
            <a:r>
              <a:rPr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：外側側副靭帯の前方で裂隙上</a:t>
            </a:r>
            <a:endParaRPr kumimoji="1" lang="ja-JP" altLang="en-US" sz="140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99" name="円/楕円 98">
            <a:extLst>
              <a:ext uri="{FF2B5EF4-FFF2-40B4-BE49-F238E27FC236}">
                <a16:creationId xmlns:a16="http://schemas.microsoft.com/office/drawing/2014/main" id="{8BD1EE4B-FC55-E64A-AB8B-24505FF3D444}"/>
              </a:ext>
            </a:extLst>
          </p:cNvPr>
          <p:cNvSpPr/>
          <p:nvPr/>
        </p:nvSpPr>
        <p:spPr>
          <a:xfrm>
            <a:off x="5459374" y="4885827"/>
            <a:ext cx="104709" cy="1121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00" name="直線コネクタ 99">
            <a:extLst>
              <a:ext uri="{FF2B5EF4-FFF2-40B4-BE49-F238E27FC236}">
                <a16:creationId xmlns:a16="http://schemas.microsoft.com/office/drawing/2014/main" id="{4F69F631-2A9D-5B42-B6C3-9EF460C9C27F}"/>
              </a:ext>
            </a:extLst>
          </p:cNvPr>
          <p:cNvCxnSpPr>
            <a:cxnSpLocks/>
          </p:cNvCxnSpPr>
          <p:nvPr/>
        </p:nvCxnSpPr>
        <p:spPr>
          <a:xfrm>
            <a:off x="5535813" y="4964135"/>
            <a:ext cx="2688143" cy="34331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1" name="テキスト ボックス 100">
            <a:extLst>
              <a:ext uri="{FF2B5EF4-FFF2-40B4-BE49-F238E27FC236}">
                <a16:creationId xmlns:a16="http://schemas.microsoft.com/office/drawing/2014/main" id="{A03F4F28-5F3D-1842-A4F1-A0DE8F829CC2}"/>
              </a:ext>
            </a:extLst>
          </p:cNvPr>
          <p:cNvSpPr txBox="1"/>
          <p:nvPr/>
        </p:nvSpPr>
        <p:spPr>
          <a:xfrm>
            <a:off x="8272527" y="5258883"/>
            <a:ext cx="35910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>
                <a:latin typeface="Meiryo" panose="020B0604030504040204" pitchFamily="34" charset="-128"/>
                <a:ea typeface="Meiryo" panose="020B0604030504040204" pitchFamily="34" charset="-128"/>
              </a:rPr>
              <a:t>GE3</a:t>
            </a:r>
            <a:r>
              <a:rPr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：前脛骨筋付着部（腓骨頭より前方）</a:t>
            </a:r>
            <a:endParaRPr kumimoji="1" lang="ja-JP" altLang="en-US" sz="140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02" name="円/楕円 101">
            <a:extLst>
              <a:ext uri="{FF2B5EF4-FFF2-40B4-BE49-F238E27FC236}">
                <a16:creationId xmlns:a16="http://schemas.microsoft.com/office/drawing/2014/main" id="{15C041DD-1D02-FB4A-BB0A-E552F82999CD}"/>
              </a:ext>
            </a:extLst>
          </p:cNvPr>
          <p:cNvSpPr/>
          <p:nvPr/>
        </p:nvSpPr>
        <p:spPr>
          <a:xfrm>
            <a:off x="5399117" y="5665552"/>
            <a:ext cx="104709" cy="1121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" name="円/楕円 103">
            <a:extLst>
              <a:ext uri="{FF2B5EF4-FFF2-40B4-BE49-F238E27FC236}">
                <a16:creationId xmlns:a16="http://schemas.microsoft.com/office/drawing/2014/main" id="{7919BDAA-F945-4842-B3D2-18D17C37DA52}"/>
              </a:ext>
            </a:extLst>
          </p:cNvPr>
          <p:cNvSpPr/>
          <p:nvPr/>
        </p:nvSpPr>
        <p:spPr>
          <a:xfrm>
            <a:off x="5413294" y="5849851"/>
            <a:ext cx="104709" cy="1121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05" name="直線コネクタ 104">
            <a:extLst>
              <a:ext uri="{FF2B5EF4-FFF2-40B4-BE49-F238E27FC236}">
                <a16:creationId xmlns:a16="http://schemas.microsoft.com/office/drawing/2014/main" id="{853A681B-7B4D-E841-8873-6632BC95FF3C}"/>
              </a:ext>
            </a:extLst>
          </p:cNvPr>
          <p:cNvCxnSpPr>
            <a:cxnSpLocks/>
          </p:cNvCxnSpPr>
          <p:nvPr/>
        </p:nvCxnSpPr>
        <p:spPr>
          <a:xfrm>
            <a:off x="5504787" y="5926139"/>
            <a:ext cx="2754193" cy="2089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7" name="テキスト ボックス 106">
            <a:extLst>
              <a:ext uri="{FF2B5EF4-FFF2-40B4-BE49-F238E27FC236}">
                <a16:creationId xmlns:a16="http://schemas.microsoft.com/office/drawing/2014/main" id="{8ED1D51C-3623-2E4D-8C19-B5B17C9DCF44}"/>
              </a:ext>
            </a:extLst>
          </p:cNvPr>
          <p:cNvSpPr txBox="1"/>
          <p:nvPr/>
        </p:nvSpPr>
        <p:spPr>
          <a:xfrm>
            <a:off x="8272527" y="6081193"/>
            <a:ext cx="30355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>
                <a:latin typeface="Meiryo" panose="020B0604030504040204" pitchFamily="34" charset="-128"/>
                <a:ea typeface="Meiryo" panose="020B0604030504040204" pitchFamily="34" charset="-128"/>
              </a:rPr>
              <a:t>TA2</a:t>
            </a:r>
            <a:r>
              <a:rPr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：腓骨前方、第３腓骨筋起始部</a:t>
            </a:r>
            <a:endParaRPr lang="en-US" altLang="ja-JP" sz="1400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r>
              <a:rPr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　　（下腿遠位</a:t>
            </a:r>
            <a:r>
              <a:rPr lang="en-US" altLang="ja-JP" sz="1400" dirty="0">
                <a:latin typeface="Meiryo" panose="020B0604030504040204" pitchFamily="34" charset="-128"/>
                <a:ea typeface="Meiryo" panose="020B0604030504040204" pitchFamily="34" charset="-128"/>
              </a:rPr>
              <a:t>1/3</a:t>
            </a:r>
            <a:r>
              <a:rPr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）</a:t>
            </a:r>
            <a:endParaRPr kumimoji="1" lang="ja-JP" altLang="en-US" sz="140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08" name="円/楕円 107">
            <a:extLst>
              <a:ext uri="{FF2B5EF4-FFF2-40B4-BE49-F238E27FC236}">
                <a16:creationId xmlns:a16="http://schemas.microsoft.com/office/drawing/2014/main" id="{8FC7BFC2-B22D-E744-801C-1687D13C6A97}"/>
              </a:ext>
            </a:extLst>
          </p:cNvPr>
          <p:cNvSpPr/>
          <p:nvPr/>
        </p:nvSpPr>
        <p:spPr>
          <a:xfrm>
            <a:off x="5427469" y="6034150"/>
            <a:ext cx="104709" cy="1121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" name="円/楕円 110">
            <a:extLst>
              <a:ext uri="{FF2B5EF4-FFF2-40B4-BE49-F238E27FC236}">
                <a16:creationId xmlns:a16="http://schemas.microsoft.com/office/drawing/2014/main" id="{EC297B86-52A6-1A41-9F54-539695440295}"/>
              </a:ext>
            </a:extLst>
          </p:cNvPr>
          <p:cNvSpPr/>
          <p:nvPr/>
        </p:nvSpPr>
        <p:spPr>
          <a:xfrm>
            <a:off x="5451582" y="6207239"/>
            <a:ext cx="104709" cy="1121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" name="円/楕円 111">
            <a:extLst>
              <a:ext uri="{FF2B5EF4-FFF2-40B4-BE49-F238E27FC236}">
                <a16:creationId xmlns:a16="http://schemas.microsoft.com/office/drawing/2014/main" id="{848A7FEC-50A8-AC49-8505-AD89BEF19614}"/>
              </a:ext>
            </a:extLst>
          </p:cNvPr>
          <p:cNvSpPr/>
          <p:nvPr/>
        </p:nvSpPr>
        <p:spPr>
          <a:xfrm>
            <a:off x="5529245" y="6335453"/>
            <a:ext cx="104709" cy="1121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13" name="直線コネクタ 112">
            <a:extLst>
              <a:ext uri="{FF2B5EF4-FFF2-40B4-BE49-F238E27FC236}">
                <a16:creationId xmlns:a16="http://schemas.microsoft.com/office/drawing/2014/main" id="{CC286F30-32FD-944A-8D7D-3B71EFFDB18F}"/>
              </a:ext>
            </a:extLst>
          </p:cNvPr>
          <p:cNvCxnSpPr>
            <a:cxnSpLocks/>
          </p:cNvCxnSpPr>
          <p:nvPr/>
        </p:nvCxnSpPr>
        <p:spPr>
          <a:xfrm>
            <a:off x="4191500" y="5966855"/>
            <a:ext cx="1271178" cy="30768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4" name="テキスト ボックス 113">
            <a:extLst>
              <a:ext uri="{FF2B5EF4-FFF2-40B4-BE49-F238E27FC236}">
                <a16:creationId xmlns:a16="http://schemas.microsoft.com/office/drawing/2014/main" id="{FCACA5F2-0D0E-A347-8F04-F66BF8B4E9DD}"/>
              </a:ext>
            </a:extLst>
          </p:cNvPr>
          <p:cNvSpPr txBox="1"/>
          <p:nvPr/>
        </p:nvSpPr>
        <p:spPr>
          <a:xfrm>
            <a:off x="151562" y="5757044"/>
            <a:ext cx="42290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>
                <a:latin typeface="Meiryo" panose="020B0604030504040204" pitchFamily="34" charset="-128"/>
                <a:ea typeface="Meiryo" panose="020B0604030504040204" pitchFamily="34" charset="-128"/>
              </a:rPr>
              <a:t>PE2</a:t>
            </a:r>
            <a:r>
              <a:rPr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：短趾伸筋の筋腱移行部（</a:t>
            </a:r>
            <a:r>
              <a:rPr lang="en-US" altLang="ja-JP" sz="1400" dirty="0">
                <a:latin typeface="Meiryo" panose="020B0604030504040204" pitchFamily="34" charset="-128"/>
                <a:ea typeface="Meiryo" panose="020B0604030504040204" pitchFamily="34" charset="-128"/>
              </a:rPr>
              <a:t>4-5</a:t>
            </a:r>
            <a:r>
              <a:rPr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中足骨間近位）</a:t>
            </a:r>
            <a:endParaRPr kumimoji="1" lang="ja-JP" altLang="en-US" sz="140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25" name="テキスト ボックス 124">
            <a:extLst>
              <a:ext uri="{FF2B5EF4-FFF2-40B4-BE49-F238E27FC236}">
                <a16:creationId xmlns:a16="http://schemas.microsoft.com/office/drawing/2014/main" id="{8678E7A9-14FB-3A4A-9FA1-608BCB6634E8}"/>
              </a:ext>
            </a:extLst>
          </p:cNvPr>
          <p:cNvSpPr txBox="1"/>
          <p:nvPr/>
        </p:nvSpPr>
        <p:spPr>
          <a:xfrm>
            <a:off x="143418" y="6213033"/>
            <a:ext cx="18950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>
                <a:latin typeface="Meiryo" panose="020B0604030504040204" pitchFamily="34" charset="-128"/>
                <a:ea typeface="Meiryo" panose="020B0604030504040204" pitchFamily="34" charset="-128"/>
              </a:rPr>
              <a:t>PE3</a:t>
            </a:r>
            <a:r>
              <a:rPr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：第</a:t>
            </a:r>
            <a:r>
              <a:rPr lang="en-US" altLang="ja-JP" sz="1400" dirty="0">
                <a:latin typeface="Meiryo" panose="020B0604030504040204" pitchFamily="34" charset="-128"/>
                <a:ea typeface="Meiryo" panose="020B0604030504040204" pitchFamily="34" charset="-128"/>
              </a:rPr>
              <a:t>4-5</a:t>
            </a:r>
            <a:r>
              <a:rPr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中足骨間</a:t>
            </a:r>
            <a:endParaRPr kumimoji="1" lang="ja-JP" altLang="en-US" sz="140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cxnSp>
        <p:nvCxnSpPr>
          <p:cNvPr id="126" name="直線コネクタ 125">
            <a:extLst>
              <a:ext uri="{FF2B5EF4-FFF2-40B4-BE49-F238E27FC236}">
                <a16:creationId xmlns:a16="http://schemas.microsoft.com/office/drawing/2014/main" id="{6CEC83B8-414D-C341-A271-D2C20E4C9C25}"/>
              </a:ext>
            </a:extLst>
          </p:cNvPr>
          <p:cNvCxnSpPr>
            <a:cxnSpLocks/>
          </p:cNvCxnSpPr>
          <p:nvPr/>
        </p:nvCxnSpPr>
        <p:spPr>
          <a:xfrm>
            <a:off x="2266083" y="6346663"/>
            <a:ext cx="3284605" cy="4889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1" name="円/楕円 130">
            <a:extLst>
              <a:ext uri="{FF2B5EF4-FFF2-40B4-BE49-F238E27FC236}">
                <a16:creationId xmlns:a16="http://schemas.microsoft.com/office/drawing/2014/main" id="{3559C553-CB57-F540-99EC-4409D73C67FA}"/>
              </a:ext>
            </a:extLst>
          </p:cNvPr>
          <p:cNvSpPr/>
          <p:nvPr/>
        </p:nvSpPr>
        <p:spPr>
          <a:xfrm>
            <a:off x="5705763" y="1524984"/>
            <a:ext cx="54607" cy="583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33" name="直線コネクタ 132">
            <a:extLst>
              <a:ext uri="{FF2B5EF4-FFF2-40B4-BE49-F238E27FC236}">
                <a16:creationId xmlns:a16="http://schemas.microsoft.com/office/drawing/2014/main" id="{C15DA2B2-2A8C-134F-BEE3-85CEC64E692A}"/>
              </a:ext>
            </a:extLst>
          </p:cNvPr>
          <p:cNvCxnSpPr>
            <a:cxnSpLocks/>
          </p:cNvCxnSpPr>
          <p:nvPr/>
        </p:nvCxnSpPr>
        <p:spPr>
          <a:xfrm>
            <a:off x="4619323" y="1276322"/>
            <a:ext cx="1102668" cy="27853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5" name="テキスト ボックス 134">
            <a:extLst>
              <a:ext uri="{FF2B5EF4-FFF2-40B4-BE49-F238E27FC236}">
                <a16:creationId xmlns:a16="http://schemas.microsoft.com/office/drawing/2014/main" id="{419A889F-98DA-AD40-A1A9-A58BFA5D9724}"/>
              </a:ext>
            </a:extLst>
          </p:cNvPr>
          <p:cNvSpPr txBox="1"/>
          <p:nvPr/>
        </p:nvSpPr>
        <p:spPr>
          <a:xfrm>
            <a:off x="138609" y="1222275"/>
            <a:ext cx="46602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>
                <a:latin typeface="Meiryo" panose="020B0604030504040204" pitchFamily="34" charset="-128"/>
                <a:ea typeface="Meiryo" panose="020B0604030504040204" pitchFamily="34" charset="-128"/>
              </a:rPr>
              <a:t>SC2</a:t>
            </a:r>
            <a:r>
              <a:rPr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：胸鎖乳突筋鎖骨頭の後方（第一肋骨に向かって）</a:t>
            </a:r>
            <a:endParaRPr kumimoji="1" lang="ja-JP" altLang="en-US" sz="140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43" name="テキスト ボックス 142">
            <a:extLst>
              <a:ext uri="{FF2B5EF4-FFF2-40B4-BE49-F238E27FC236}">
                <a16:creationId xmlns:a16="http://schemas.microsoft.com/office/drawing/2014/main" id="{CC83DE41-666A-2F4F-9656-C92B16655D8F}"/>
              </a:ext>
            </a:extLst>
          </p:cNvPr>
          <p:cNvSpPr txBox="1"/>
          <p:nvPr/>
        </p:nvSpPr>
        <p:spPr>
          <a:xfrm>
            <a:off x="8274353" y="2987675"/>
            <a:ext cx="23342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Meiryo" panose="020B0604030504040204" pitchFamily="34" charset="-128"/>
                <a:ea typeface="Meiryo" panose="020B0604030504040204" pitchFamily="34" charset="-128"/>
              </a:rPr>
              <a:t>CA2</a:t>
            </a:r>
            <a:r>
              <a:rPr kumimoji="1"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：橈骨神経溝の遠位部</a:t>
            </a:r>
          </a:p>
        </p:txBody>
      </p:sp>
      <p:sp>
        <p:nvSpPr>
          <p:cNvPr id="144" name="円/楕円 143">
            <a:extLst>
              <a:ext uri="{FF2B5EF4-FFF2-40B4-BE49-F238E27FC236}">
                <a16:creationId xmlns:a16="http://schemas.microsoft.com/office/drawing/2014/main" id="{1D32FF1C-86DC-FF43-BDA7-F9D8D2899E23}"/>
              </a:ext>
            </a:extLst>
          </p:cNvPr>
          <p:cNvSpPr/>
          <p:nvPr/>
        </p:nvSpPr>
        <p:spPr>
          <a:xfrm>
            <a:off x="6887001" y="2839456"/>
            <a:ext cx="80726" cy="976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45" name="直線コネクタ 144">
            <a:extLst>
              <a:ext uri="{FF2B5EF4-FFF2-40B4-BE49-F238E27FC236}">
                <a16:creationId xmlns:a16="http://schemas.microsoft.com/office/drawing/2014/main" id="{4BA8EF8B-BA4A-5642-82B3-7D8651DFF7BF}"/>
              </a:ext>
            </a:extLst>
          </p:cNvPr>
          <p:cNvCxnSpPr>
            <a:cxnSpLocks/>
            <a:endCxn id="143" idx="1"/>
          </p:cNvCxnSpPr>
          <p:nvPr/>
        </p:nvCxnSpPr>
        <p:spPr>
          <a:xfrm>
            <a:off x="6955905" y="2880283"/>
            <a:ext cx="1318448" cy="26128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9" name="円/楕円 148">
            <a:extLst>
              <a:ext uri="{FF2B5EF4-FFF2-40B4-BE49-F238E27FC236}">
                <a16:creationId xmlns:a16="http://schemas.microsoft.com/office/drawing/2014/main" id="{D4277670-CAE1-464C-AD54-A0060D836D40}"/>
              </a:ext>
            </a:extLst>
          </p:cNvPr>
          <p:cNvSpPr/>
          <p:nvPr/>
        </p:nvSpPr>
        <p:spPr>
          <a:xfrm>
            <a:off x="6976840" y="2962093"/>
            <a:ext cx="80726" cy="976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71514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図 96" descr="ドレス, 根菜 が含まれている画像&#10;&#10;自動的に生成された説明">
            <a:extLst>
              <a:ext uri="{FF2B5EF4-FFF2-40B4-BE49-F238E27FC236}">
                <a16:creationId xmlns:a16="http://schemas.microsoft.com/office/drawing/2014/main" id="{3FDD6946-F15B-494D-BA40-1530F67A8E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6132" y="388728"/>
            <a:ext cx="7024385" cy="6229669"/>
          </a:xfrm>
          <a:prstGeom prst="rect">
            <a:avLst/>
          </a:prstGeom>
        </p:spPr>
      </p:pic>
      <p:sp>
        <p:nvSpPr>
          <p:cNvPr id="8" name="円/楕円 7">
            <a:extLst>
              <a:ext uri="{FF2B5EF4-FFF2-40B4-BE49-F238E27FC236}">
                <a16:creationId xmlns:a16="http://schemas.microsoft.com/office/drawing/2014/main" id="{FF944F38-54DE-F649-9192-08D287BC4476}"/>
              </a:ext>
            </a:extLst>
          </p:cNvPr>
          <p:cNvSpPr/>
          <p:nvPr/>
        </p:nvSpPr>
        <p:spPr>
          <a:xfrm>
            <a:off x="7127560" y="2973322"/>
            <a:ext cx="80726" cy="976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B5B0C954-A18E-CD47-B7B4-E669118DDFB4}"/>
              </a:ext>
            </a:extLst>
          </p:cNvPr>
          <p:cNvSpPr/>
          <p:nvPr/>
        </p:nvSpPr>
        <p:spPr>
          <a:xfrm>
            <a:off x="6765749" y="2454424"/>
            <a:ext cx="140548" cy="1365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>
            <a:extLst>
              <a:ext uri="{FF2B5EF4-FFF2-40B4-BE49-F238E27FC236}">
                <a16:creationId xmlns:a16="http://schemas.microsoft.com/office/drawing/2014/main" id="{A2D325A5-695D-F541-AEC5-E1AE729FE617}"/>
              </a:ext>
            </a:extLst>
          </p:cNvPr>
          <p:cNvSpPr/>
          <p:nvPr/>
        </p:nvSpPr>
        <p:spPr>
          <a:xfrm>
            <a:off x="5740960" y="1692282"/>
            <a:ext cx="54607" cy="583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>
            <a:extLst>
              <a:ext uri="{FF2B5EF4-FFF2-40B4-BE49-F238E27FC236}">
                <a16:creationId xmlns:a16="http://schemas.microsoft.com/office/drawing/2014/main" id="{53561751-2502-4944-A03C-279F261F53E4}"/>
              </a:ext>
            </a:extLst>
          </p:cNvPr>
          <p:cNvSpPr/>
          <p:nvPr/>
        </p:nvSpPr>
        <p:spPr>
          <a:xfrm>
            <a:off x="6023959" y="1504720"/>
            <a:ext cx="91221" cy="73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>
            <a:extLst>
              <a:ext uri="{FF2B5EF4-FFF2-40B4-BE49-F238E27FC236}">
                <a16:creationId xmlns:a16="http://schemas.microsoft.com/office/drawing/2014/main" id="{019C8BF4-CAE8-DE46-9E5B-19A50087AEB8}"/>
              </a:ext>
            </a:extLst>
          </p:cNvPr>
          <p:cNvSpPr/>
          <p:nvPr/>
        </p:nvSpPr>
        <p:spPr>
          <a:xfrm>
            <a:off x="5831216" y="4498303"/>
            <a:ext cx="104709" cy="1121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>
            <a:extLst>
              <a:ext uri="{FF2B5EF4-FFF2-40B4-BE49-F238E27FC236}">
                <a16:creationId xmlns:a16="http://schemas.microsoft.com/office/drawing/2014/main" id="{9FC1A17B-F065-8B49-991E-43B384FCB22A}"/>
              </a:ext>
            </a:extLst>
          </p:cNvPr>
          <p:cNvSpPr/>
          <p:nvPr/>
        </p:nvSpPr>
        <p:spPr>
          <a:xfrm>
            <a:off x="6169533" y="3483801"/>
            <a:ext cx="140548" cy="1365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75D3ACCE-3FD8-8745-A28B-79C17605F528}"/>
              </a:ext>
            </a:extLst>
          </p:cNvPr>
          <p:cNvCxnSpPr>
            <a:cxnSpLocks/>
            <a:stCxn id="149" idx="5"/>
            <a:endCxn id="67" idx="1"/>
          </p:cNvCxnSpPr>
          <p:nvPr/>
        </p:nvCxnSpPr>
        <p:spPr>
          <a:xfrm>
            <a:off x="7324901" y="3332611"/>
            <a:ext cx="961536" cy="51942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F18751F4-2082-F643-8931-E956B2B8E753}"/>
              </a:ext>
            </a:extLst>
          </p:cNvPr>
          <p:cNvCxnSpPr>
            <a:cxnSpLocks/>
            <a:stCxn id="8" idx="7"/>
          </p:cNvCxnSpPr>
          <p:nvPr/>
        </p:nvCxnSpPr>
        <p:spPr>
          <a:xfrm flipV="1">
            <a:off x="7196464" y="2718666"/>
            <a:ext cx="979411" cy="26895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7AAD4998-2DE9-DA4D-94AE-09A28A826414}"/>
              </a:ext>
            </a:extLst>
          </p:cNvPr>
          <p:cNvCxnSpPr>
            <a:cxnSpLocks/>
            <a:stCxn id="9" idx="6"/>
            <a:endCxn id="59" idx="1"/>
          </p:cNvCxnSpPr>
          <p:nvPr/>
        </p:nvCxnSpPr>
        <p:spPr>
          <a:xfrm flipV="1">
            <a:off x="6906297" y="2445073"/>
            <a:ext cx="1366230" cy="7763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E185DECA-956B-1640-AA19-D949E9921BA5}"/>
              </a:ext>
            </a:extLst>
          </p:cNvPr>
          <p:cNvCxnSpPr>
            <a:cxnSpLocks/>
            <a:endCxn id="10" idx="1"/>
          </p:cNvCxnSpPr>
          <p:nvPr/>
        </p:nvCxnSpPr>
        <p:spPr>
          <a:xfrm>
            <a:off x="4352003" y="971538"/>
            <a:ext cx="1396954" cy="7292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21AFB4B4-B0DC-5746-80B2-E2E7071849A2}"/>
              </a:ext>
            </a:extLst>
          </p:cNvPr>
          <p:cNvCxnSpPr>
            <a:cxnSpLocks/>
            <a:endCxn id="11" idx="6"/>
          </p:cNvCxnSpPr>
          <p:nvPr/>
        </p:nvCxnSpPr>
        <p:spPr>
          <a:xfrm flipH="1" flipV="1">
            <a:off x="6115180" y="1541253"/>
            <a:ext cx="2150822" cy="9361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id="{0DF49EE8-2174-EA4F-9AFB-A6D9926CF9BD}"/>
              </a:ext>
            </a:extLst>
          </p:cNvPr>
          <p:cNvCxnSpPr>
            <a:cxnSpLocks/>
            <a:stCxn id="63" idx="3"/>
            <a:endCxn id="77" idx="2"/>
          </p:cNvCxnSpPr>
          <p:nvPr/>
        </p:nvCxnSpPr>
        <p:spPr>
          <a:xfrm flipV="1">
            <a:off x="3168189" y="2370395"/>
            <a:ext cx="2828287" cy="6446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F5610861-AD6A-CB4B-8756-5D8F9BDB5D3C}"/>
              </a:ext>
            </a:extLst>
          </p:cNvPr>
          <p:cNvCxnSpPr>
            <a:cxnSpLocks/>
            <a:endCxn id="78" idx="2"/>
          </p:cNvCxnSpPr>
          <p:nvPr/>
        </p:nvCxnSpPr>
        <p:spPr>
          <a:xfrm flipV="1">
            <a:off x="3449263" y="2911234"/>
            <a:ext cx="2541097" cy="12384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直線コネクタ 33">
            <a:extLst>
              <a:ext uri="{FF2B5EF4-FFF2-40B4-BE49-F238E27FC236}">
                <a16:creationId xmlns:a16="http://schemas.microsoft.com/office/drawing/2014/main" id="{7A35631E-B856-A241-99B5-1A930DD24F19}"/>
              </a:ext>
            </a:extLst>
          </p:cNvPr>
          <p:cNvCxnSpPr>
            <a:cxnSpLocks/>
            <a:stCxn id="19" idx="6"/>
            <a:endCxn id="64" idx="1"/>
          </p:cNvCxnSpPr>
          <p:nvPr/>
        </p:nvCxnSpPr>
        <p:spPr>
          <a:xfrm>
            <a:off x="6310081" y="3552082"/>
            <a:ext cx="1963360" cy="69713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E3813BE5-4955-EF4F-95D8-33C2BF911724}"/>
              </a:ext>
            </a:extLst>
          </p:cNvPr>
          <p:cNvCxnSpPr>
            <a:cxnSpLocks/>
            <a:stCxn id="17" idx="6"/>
            <a:endCxn id="66" idx="1"/>
          </p:cNvCxnSpPr>
          <p:nvPr/>
        </p:nvCxnSpPr>
        <p:spPr>
          <a:xfrm>
            <a:off x="5935925" y="4554388"/>
            <a:ext cx="2337516" cy="9199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直線コネクタ 35">
            <a:extLst>
              <a:ext uri="{FF2B5EF4-FFF2-40B4-BE49-F238E27FC236}">
                <a16:creationId xmlns:a16="http://schemas.microsoft.com/office/drawing/2014/main" id="{5041DDCA-F004-2548-AD83-3EA4A482997C}"/>
              </a:ext>
            </a:extLst>
          </p:cNvPr>
          <p:cNvCxnSpPr>
            <a:cxnSpLocks/>
            <a:stCxn id="102" idx="6"/>
            <a:endCxn id="68" idx="1"/>
          </p:cNvCxnSpPr>
          <p:nvPr/>
        </p:nvCxnSpPr>
        <p:spPr>
          <a:xfrm>
            <a:off x="5737740" y="5604678"/>
            <a:ext cx="2520279" cy="23323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直線コネクタ 36">
            <a:extLst>
              <a:ext uri="{FF2B5EF4-FFF2-40B4-BE49-F238E27FC236}">
                <a16:creationId xmlns:a16="http://schemas.microsoft.com/office/drawing/2014/main" id="{5C0A313E-B674-534A-9987-287E51A11EEC}"/>
              </a:ext>
            </a:extLst>
          </p:cNvPr>
          <p:cNvCxnSpPr>
            <a:cxnSpLocks/>
            <a:stCxn id="70" idx="3"/>
            <a:endCxn id="108" idx="2"/>
          </p:cNvCxnSpPr>
          <p:nvPr/>
        </p:nvCxnSpPr>
        <p:spPr>
          <a:xfrm>
            <a:off x="2633202" y="5528957"/>
            <a:ext cx="2974135" cy="36028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直線コネクタ 47">
            <a:extLst>
              <a:ext uri="{FF2B5EF4-FFF2-40B4-BE49-F238E27FC236}">
                <a16:creationId xmlns:a16="http://schemas.microsoft.com/office/drawing/2014/main" id="{46B96729-5A70-694B-8C13-D791A3E3074D}"/>
              </a:ext>
            </a:extLst>
          </p:cNvPr>
          <p:cNvCxnSpPr>
            <a:cxnSpLocks/>
            <a:stCxn id="75" idx="2"/>
          </p:cNvCxnSpPr>
          <p:nvPr/>
        </p:nvCxnSpPr>
        <p:spPr>
          <a:xfrm flipH="1">
            <a:off x="3070938" y="1689360"/>
            <a:ext cx="2901831" cy="470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C6E97CD0-71BF-274F-A3FB-863E96E392C8}"/>
              </a:ext>
            </a:extLst>
          </p:cNvPr>
          <p:cNvSpPr txBox="1"/>
          <p:nvPr/>
        </p:nvSpPr>
        <p:spPr>
          <a:xfrm>
            <a:off x="148856" y="183634"/>
            <a:ext cx="4107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>
                <a:latin typeface="Meiryo" panose="020B0604030504040204" pitchFamily="34" charset="-128"/>
                <a:ea typeface="Meiryo" panose="020B0604030504040204" pitchFamily="34" charset="-128"/>
              </a:rPr>
              <a:t>前方</a:t>
            </a:r>
            <a:r>
              <a:rPr lang="en-US" altLang="ja-JP" dirty="0">
                <a:latin typeface="Meiryo" panose="020B0604030504040204" pitchFamily="34" charset="-128"/>
                <a:ea typeface="Meiryo" panose="020B0604030504040204" pitchFamily="34" charset="-128"/>
              </a:rPr>
              <a:t>-</a:t>
            </a:r>
            <a:r>
              <a:rPr lang="ja-JP" altLang="en-US">
                <a:latin typeface="Meiryo" panose="020B0604030504040204" pitchFamily="34" charset="-128"/>
                <a:ea typeface="Meiryo" panose="020B0604030504040204" pitchFamily="34" charset="-128"/>
              </a:rPr>
              <a:t>内方</a:t>
            </a:r>
            <a:r>
              <a:rPr kumimoji="1" lang="ja-JP" altLang="en-US">
                <a:latin typeface="Meiryo" panose="020B0604030504040204" pitchFamily="34" charset="-128"/>
                <a:ea typeface="Meiryo" panose="020B0604030504040204" pitchFamily="34" charset="-128"/>
              </a:rPr>
              <a:t>筋膜配列（</a:t>
            </a:r>
            <a:r>
              <a:rPr kumimoji="1" lang="en-US" altLang="ja-JP" dirty="0">
                <a:latin typeface="Meiryo" panose="020B0604030504040204" pitchFamily="34" charset="-128"/>
                <a:ea typeface="Meiryo" panose="020B0604030504040204" pitchFamily="34" charset="-128"/>
              </a:rPr>
              <a:t>AN-ME</a:t>
            </a:r>
            <a:r>
              <a:rPr kumimoji="1" lang="ja-JP" altLang="en-US">
                <a:latin typeface="Meiryo" panose="020B0604030504040204" pitchFamily="34" charset="-128"/>
                <a:ea typeface="Meiryo" panose="020B0604030504040204" pitchFamily="34" charset="-128"/>
              </a:rPr>
              <a:t>）</a:t>
            </a:r>
            <a:r>
              <a:rPr kumimoji="1" lang="en-US" altLang="ja-JP" dirty="0">
                <a:latin typeface="Meiryo" panose="020B0604030504040204" pitchFamily="34" charset="-128"/>
                <a:ea typeface="Meiryo" panose="020B0604030504040204" pitchFamily="34" charset="-128"/>
              </a:rPr>
              <a:t>【CF】</a:t>
            </a:r>
            <a:endParaRPr kumimoji="1" lang="ja-JP" altLang="en-US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7C4F2BCE-217D-8D49-B248-A0474E3D3279}"/>
              </a:ext>
            </a:extLst>
          </p:cNvPr>
          <p:cNvSpPr txBox="1"/>
          <p:nvPr/>
        </p:nvSpPr>
        <p:spPr>
          <a:xfrm>
            <a:off x="8273441" y="305314"/>
            <a:ext cx="14221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Meiryo" panose="020B0604030504040204" pitchFamily="34" charset="-128"/>
                <a:ea typeface="Meiryo" panose="020B0604030504040204" pitchFamily="34" charset="-128"/>
              </a:rPr>
              <a:t>CP1</a:t>
            </a:r>
            <a:r>
              <a:rPr kumimoji="1"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：鼻翼底部</a:t>
            </a:r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C9538459-7279-574E-AE21-A48021F05AA2}"/>
              </a:ext>
            </a:extLst>
          </p:cNvPr>
          <p:cNvSpPr txBox="1"/>
          <p:nvPr/>
        </p:nvSpPr>
        <p:spPr>
          <a:xfrm>
            <a:off x="8276634" y="702488"/>
            <a:ext cx="17812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Meiryo" panose="020B0604030504040204" pitchFamily="34" charset="-128"/>
                <a:ea typeface="Meiryo" panose="020B0604030504040204" pitchFamily="34" charset="-128"/>
              </a:rPr>
              <a:t>CP2</a:t>
            </a:r>
            <a:r>
              <a:rPr kumimoji="1"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：鼻唇溝の中間</a:t>
            </a:r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EF6AD2D5-FA79-2240-A0F7-3F28F2956D64}"/>
              </a:ext>
            </a:extLst>
          </p:cNvPr>
          <p:cNvSpPr txBox="1"/>
          <p:nvPr/>
        </p:nvSpPr>
        <p:spPr>
          <a:xfrm>
            <a:off x="8272527" y="2291184"/>
            <a:ext cx="33089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Meiryo" panose="020B0604030504040204" pitchFamily="34" charset="-128"/>
                <a:ea typeface="Meiryo" panose="020B0604030504040204" pitchFamily="34" charset="-128"/>
              </a:rPr>
              <a:t>CU</a:t>
            </a:r>
            <a:r>
              <a:rPr kumimoji="1"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：屈筋群の腱上（内側上顆の高さ）</a:t>
            </a:r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8B7FF435-5905-DA4D-9143-BA2D1697C826}"/>
              </a:ext>
            </a:extLst>
          </p:cNvPr>
          <p:cNvSpPr txBox="1"/>
          <p:nvPr/>
        </p:nvSpPr>
        <p:spPr>
          <a:xfrm>
            <a:off x="8273441" y="1496836"/>
            <a:ext cx="29177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Meiryo" panose="020B0604030504040204" pitchFamily="34" charset="-128"/>
                <a:ea typeface="Meiryo" panose="020B0604030504040204" pitchFamily="34" charset="-128"/>
              </a:rPr>
              <a:t>CL</a:t>
            </a:r>
            <a:r>
              <a:rPr kumimoji="1"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：胸鎖乳突筋の胸骨腱の内側部</a:t>
            </a:r>
            <a:endParaRPr kumimoji="1" lang="en-US" altLang="ja-JP" sz="1400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EB5CFD1C-2089-FD45-80C8-8F12CA4623B2}"/>
              </a:ext>
            </a:extLst>
          </p:cNvPr>
          <p:cNvSpPr txBox="1"/>
          <p:nvPr/>
        </p:nvSpPr>
        <p:spPr>
          <a:xfrm>
            <a:off x="8274353" y="2688358"/>
            <a:ext cx="32319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Meiryo" panose="020B0604030504040204" pitchFamily="34" charset="-128"/>
                <a:ea typeface="Meiryo" panose="020B0604030504040204" pitchFamily="34" charset="-128"/>
              </a:rPr>
              <a:t>CA1</a:t>
            </a:r>
            <a:r>
              <a:rPr kumimoji="1"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：長掌筋腱と橈側手根屈筋腱の間</a:t>
            </a:r>
            <a:endParaRPr kumimoji="1" lang="en-US" altLang="ja-JP" sz="1400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r>
              <a:rPr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　　</a:t>
            </a:r>
            <a:r>
              <a:rPr kumimoji="1"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（前腕遠位</a:t>
            </a:r>
            <a:r>
              <a:rPr kumimoji="1" lang="en-US" altLang="ja-JP" sz="1400" dirty="0">
                <a:latin typeface="Meiryo" panose="020B0604030504040204" pitchFamily="34" charset="-128"/>
                <a:ea typeface="Meiryo" panose="020B0604030504040204" pitchFamily="34" charset="-128"/>
              </a:rPr>
              <a:t>1/3</a:t>
            </a:r>
            <a:r>
              <a:rPr kumimoji="1"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）</a:t>
            </a:r>
          </a:p>
        </p:txBody>
      </p: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F9C512BA-A819-8B40-847B-D06E2EC10F5F}"/>
              </a:ext>
            </a:extLst>
          </p:cNvPr>
          <p:cNvSpPr txBox="1"/>
          <p:nvPr/>
        </p:nvSpPr>
        <p:spPr>
          <a:xfrm>
            <a:off x="143418" y="1604248"/>
            <a:ext cx="28216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>
                <a:latin typeface="Meiryo" panose="020B0604030504040204" pitchFamily="34" charset="-128"/>
                <a:ea typeface="Meiryo" panose="020B0604030504040204" pitchFamily="34" charset="-128"/>
              </a:rPr>
              <a:t>TH1</a:t>
            </a:r>
            <a:r>
              <a:rPr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：傍正中領域で第</a:t>
            </a:r>
            <a:r>
              <a:rPr lang="en-US" altLang="ja-JP" sz="1400" dirty="0">
                <a:latin typeface="Meiryo" panose="020B0604030504040204" pitchFamily="34" charset="-128"/>
                <a:ea typeface="Meiryo" panose="020B0604030504040204" pitchFamily="34" charset="-128"/>
              </a:rPr>
              <a:t>1-2</a:t>
            </a:r>
            <a:r>
              <a:rPr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肋間隙</a:t>
            </a:r>
            <a:endParaRPr lang="en-US" altLang="ja-JP" sz="1400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3A5771F7-FA67-3642-B64C-A1BC0799F6B4}"/>
              </a:ext>
            </a:extLst>
          </p:cNvPr>
          <p:cNvSpPr txBox="1"/>
          <p:nvPr/>
        </p:nvSpPr>
        <p:spPr>
          <a:xfrm>
            <a:off x="130370" y="2861188"/>
            <a:ext cx="30378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>
                <a:latin typeface="Meiryo" panose="020B0604030504040204" pitchFamily="34" charset="-128"/>
                <a:ea typeface="Meiryo" panose="020B0604030504040204" pitchFamily="34" charset="-128"/>
              </a:rPr>
              <a:t>LU1</a:t>
            </a:r>
            <a:r>
              <a:rPr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：傍正中領域で剣状突起の外側</a:t>
            </a:r>
            <a:endParaRPr kumimoji="1" lang="ja-JP" altLang="en-US" sz="140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8C5B22FB-0BE2-C744-AF08-84E324BEA9BE}"/>
              </a:ext>
            </a:extLst>
          </p:cNvPr>
          <p:cNvSpPr txBox="1"/>
          <p:nvPr/>
        </p:nvSpPr>
        <p:spPr>
          <a:xfrm>
            <a:off x="8273441" y="4095323"/>
            <a:ext cx="40158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>
                <a:latin typeface="Meiryo" panose="020B0604030504040204" pitchFamily="34" charset="-128"/>
                <a:ea typeface="Meiryo" panose="020B0604030504040204" pitchFamily="34" charset="-128"/>
              </a:rPr>
              <a:t>CX</a:t>
            </a:r>
            <a:r>
              <a:rPr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：内転筋群の付着部上（恥骨下枝に対して）</a:t>
            </a:r>
            <a:endParaRPr kumimoji="1" lang="ja-JP" altLang="en-US" sz="140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74F9E6F3-DE8C-0F48-84F0-ED4ECFC7D311}"/>
              </a:ext>
            </a:extLst>
          </p:cNvPr>
          <p:cNvSpPr txBox="1"/>
          <p:nvPr/>
        </p:nvSpPr>
        <p:spPr>
          <a:xfrm>
            <a:off x="143418" y="766288"/>
            <a:ext cx="43588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>
                <a:latin typeface="Meiryo" panose="020B0604030504040204" pitchFamily="34" charset="-128"/>
                <a:ea typeface="Meiryo" panose="020B0604030504040204" pitchFamily="34" charset="-128"/>
              </a:rPr>
              <a:t>SC1</a:t>
            </a:r>
            <a:r>
              <a:rPr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：第</a:t>
            </a:r>
            <a:r>
              <a:rPr lang="en-US" altLang="ja-JP" sz="1400" dirty="0">
                <a:latin typeface="Meiryo" panose="020B0604030504040204" pitchFamily="34" charset="-128"/>
                <a:ea typeface="Meiryo" panose="020B0604030504040204" pitchFamily="34" charset="-128"/>
              </a:rPr>
              <a:t>2</a:t>
            </a:r>
            <a:r>
              <a:rPr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肋間隙（鎖骨内側</a:t>
            </a:r>
            <a:r>
              <a:rPr lang="en-US" altLang="ja-JP" sz="1400" dirty="0">
                <a:latin typeface="Meiryo" panose="020B0604030504040204" pitchFamily="34" charset="-128"/>
                <a:ea typeface="Meiryo" panose="020B0604030504040204" pitchFamily="34" charset="-128"/>
              </a:rPr>
              <a:t>1/3</a:t>
            </a:r>
            <a:r>
              <a:rPr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と乳頭を結ぶ線上）</a:t>
            </a:r>
            <a:endParaRPr kumimoji="1" lang="ja-JP" altLang="en-US" sz="140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4B9A278E-D191-0047-8940-9EE6928D4897}"/>
              </a:ext>
            </a:extLst>
          </p:cNvPr>
          <p:cNvSpPr txBox="1"/>
          <p:nvPr/>
        </p:nvSpPr>
        <p:spPr>
          <a:xfrm>
            <a:off x="8273441" y="4492497"/>
            <a:ext cx="29642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>
                <a:latin typeface="Meiryo" panose="020B0604030504040204" pitchFamily="34" charset="-128"/>
                <a:ea typeface="Meiryo" panose="020B0604030504040204" pitchFamily="34" charset="-128"/>
              </a:rPr>
              <a:t>GE1</a:t>
            </a:r>
            <a:r>
              <a:rPr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：縫工筋と内側広筋の間の溝</a:t>
            </a:r>
            <a:endParaRPr kumimoji="1" lang="ja-JP" altLang="en-US" sz="140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8C4D855E-310E-5A4B-95B6-529E106E5003}"/>
              </a:ext>
            </a:extLst>
          </p:cNvPr>
          <p:cNvSpPr txBox="1"/>
          <p:nvPr/>
        </p:nvSpPr>
        <p:spPr>
          <a:xfrm>
            <a:off x="8286437" y="3698149"/>
            <a:ext cx="16482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>
                <a:latin typeface="Meiryo" panose="020B0604030504040204" pitchFamily="34" charset="-128"/>
                <a:ea typeface="Meiryo" panose="020B0604030504040204" pitchFamily="34" charset="-128"/>
              </a:rPr>
              <a:t>DI</a:t>
            </a:r>
            <a:r>
              <a:rPr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：小指球の基部</a:t>
            </a:r>
            <a:endParaRPr kumimoji="1" lang="ja-JP" altLang="en-US" sz="140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E9C34CD4-05A2-3B4E-B261-93607D76DD90}"/>
              </a:ext>
            </a:extLst>
          </p:cNvPr>
          <p:cNvSpPr txBox="1"/>
          <p:nvPr/>
        </p:nvSpPr>
        <p:spPr>
          <a:xfrm>
            <a:off x="8258019" y="5684019"/>
            <a:ext cx="38098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>
                <a:latin typeface="Meiryo" panose="020B0604030504040204" pitchFamily="34" charset="-128"/>
                <a:ea typeface="Meiryo" panose="020B0604030504040204" pitchFamily="34" charset="-128"/>
              </a:rPr>
              <a:t>TA1</a:t>
            </a:r>
            <a:r>
              <a:rPr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：脛骨後内側縁の後方（下腿遠位</a:t>
            </a:r>
            <a:r>
              <a:rPr lang="en-US" altLang="ja-JP" sz="1400" dirty="0">
                <a:latin typeface="Meiryo" panose="020B0604030504040204" pitchFamily="34" charset="-128"/>
                <a:ea typeface="Meiryo" panose="020B0604030504040204" pitchFamily="34" charset="-128"/>
              </a:rPr>
              <a:t>1/3</a:t>
            </a:r>
            <a:r>
              <a:rPr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）</a:t>
            </a:r>
            <a:endParaRPr kumimoji="1" lang="ja-JP" altLang="en-US" sz="140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683CAC92-CA2D-E743-9589-C660567337E0}"/>
              </a:ext>
            </a:extLst>
          </p:cNvPr>
          <p:cNvSpPr txBox="1"/>
          <p:nvPr/>
        </p:nvSpPr>
        <p:spPr>
          <a:xfrm>
            <a:off x="143418" y="5375068"/>
            <a:ext cx="24897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>
                <a:latin typeface="Meiryo" panose="020B0604030504040204" pitchFamily="34" charset="-128"/>
                <a:ea typeface="Meiryo" panose="020B0604030504040204" pitchFamily="34" charset="-128"/>
              </a:rPr>
              <a:t>PE1</a:t>
            </a:r>
            <a:r>
              <a:rPr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：内果と前脛骨筋腱の間</a:t>
            </a:r>
            <a:endParaRPr kumimoji="1" lang="ja-JP" altLang="en-US" sz="140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72" name="テキスト ボックス 71">
            <a:extLst>
              <a:ext uri="{FF2B5EF4-FFF2-40B4-BE49-F238E27FC236}">
                <a16:creationId xmlns:a16="http://schemas.microsoft.com/office/drawing/2014/main" id="{24B40E21-EE29-6C42-AB14-5622F0AFDEF7}"/>
              </a:ext>
            </a:extLst>
          </p:cNvPr>
          <p:cNvSpPr txBox="1"/>
          <p:nvPr/>
        </p:nvSpPr>
        <p:spPr>
          <a:xfrm>
            <a:off x="153362" y="4118128"/>
            <a:ext cx="3219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>
                <a:latin typeface="Meiryo" panose="020B0604030504040204" pitchFamily="34" charset="-128"/>
                <a:ea typeface="Meiryo" panose="020B0604030504040204" pitchFamily="34" charset="-128"/>
              </a:rPr>
              <a:t>PV1</a:t>
            </a:r>
            <a:r>
              <a:rPr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：傍正中領域でヘソの下縁の周辺</a:t>
            </a:r>
            <a:endParaRPr kumimoji="1" lang="ja-JP" altLang="en-US" sz="140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73" name="円/楕円 72">
            <a:extLst>
              <a:ext uri="{FF2B5EF4-FFF2-40B4-BE49-F238E27FC236}">
                <a16:creationId xmlns:a16="http://schemas.microsoft.com/office/drawing/2014/main" id="{0A49C23D-7F37-BE41-99A3-720894FF7875}"/>
              </a:ext>
            </a:extLst>
          </p:cNvPr>
          <p:cNvSpPr/>
          <p:nvPr/>
        </p:nvSpPr>
        <p:spPr>
          <a:xfrm>
            <a:off x="6506386" y="1729639"/>
            <a:ext cx="140548" cy="1365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4" name="直線コネクタ 73">
            <a:extLst>
              <a:ext uri="{FF2B5EF4-FFF2-40B4-BE49-F238E27FC236}">
                <a16:creationId xmlns:a16="http://schemas.microsoft.com/office/drawing/2014/main" id="{35917CFA-7B3F-6446-9C2C-065BE8B5CAC9}"/>
              </a:ext>
            </a:extLst>
          </p:cNvPr>
          <p:cNvCxnSpPr>
            <a:cxnSpLocks/>
            <a:stCxn id="76" idx="1"/>
            <a:endCxn id="73" idx="5"/>
          </p:cNvCxnSpPr>
          <p:nvPr/>
        </p:nvCxnSpPr>
        <p:spPr>
          <a:xfrm flipH="1" flipV="1">
            <a:off x="6626351" y="1846202"/>
            <a:ext cx="1650226" cy="20169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6" name="テキスト ボックス 75">
            <a:extLst>
              <a:ext uri="{FF2B5EF4-FFF2-40B4-BE49-F238E27FC236}">
                <a16:creationId xmlns:a16="http://schemas.microsoft.com/office/drawing/2014/main" id="{798A8A30-27D4-3047-9860-5A9CE9D4B5AA}"/>
              </a:ext>
            </a:extLst>
          </p:cNvPr>
          <p:cNvSpPr txBox="1"/>
          <p:nvPr/>
        </p:nvSpPr>
        <p:spPr>
          <a:xfrm>
            <a:off x="8276577" y="1894010"/>
            <a:ext cx="35012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Meiryo" panose="020B0604030504040204" pitchFamily="34" charset="-128"/>
                <a:ea typeface="Meiryo" panose="020B0604030504040204" pitchFamily="34" charset="-128"/>
              </a:rPr>
              <a:t>HU</a:t>
            </a:r>
            <a:r>
              <a:rPr kumimoji="1"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：大胸筋収束部</a:t>
            </a:r>
            <a:r>
              <a:rPr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（筋腱移行部の近位</a:t>
            </a:r>
            <a:r>
              <a:rPr kumimoji="1"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）</a:t>
            </a:r>
          </a:p>
        </p:txBody>
      </p:sp>
      <p:sp>
        <p:nvSpPr>
          <p:cNvPr id="50" name="円/楕円 49">
            <a:extLst>
              <a:ext uri="{FF2B5EF4-FFF2-40B4-BE49-F238E27FC236}">
                <a16:creationId xmlns:a16="http://schemas.microsoft.com/office/drawing/2014/main" id="{0C490EB9-ECE8-674F-89D5-3BDD5423E313}"/>
              </a:ext>
            </a:extLst>
          </p:cNvPr>
          <p:cNvSpPr/>
          <p:nvPr/>
        </p:nvSpPr>
        <p:spPr>
          <a:xfrm>
            <a:off x="6037676" y="878819"/>
            <a:ext cx="70274" cy="905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1" name="直線コネクタ 50">
            <a:extLst>
              <a:ext uri="{FF2B5EF4-FFF2-40B4-BE49-F238E27FC236}">
                <a16:creationId xmlns:a16="http://schemas.microsoft.com/office/drawing/2014/main" id="{8EDD24FD-8BF5-0543-A22A-A6F691EAAB27}"/>
              </a:ext>
            </a:extLst>
          </p:cNvPr>
          <p:cNvCxnSpPr>
            <a:cxnSpLocks/>
            <a:stCxn id="50" idx="6"/>
            <a:endCxn id="56" idx="1"/>
          </p:cNvCxnSpPr>
          <p:nvPr/>
        </p:nvCxnSpPr>
        <p:spPr>
          <a:xfrm flipV="1">
            <a:off x="6107950" y="459203"/>
            <a:ext cx="2165491" cy="46487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円/楕円 51">
            <a:extLst>
              <a:ext uri="{FF2B5EF4-FFF2-40B4-BE49-F238E27FC236}">
                <a16:creationId xmlns:a16="http://schemas.microsoft.com/office/drawing/2014/main" id="{AEFAF20C-1205-4D4D-828F-895275FE4F66}"/>
              </a:ext>
            </a:extLst>
          </p:cNvPr>
          <p:cNvSpPr/>
          <p:nvPr/>
        </p:nvSpPr>
        <p:spPr>
          <a:xfrm flipH="1" flipV="1">
            <a:off x="6054544" y="982652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3" name="直線コネクタ 52">
            <a:extLst>
              <a:ext uri="{FF2B5EF4-FFF2-40B4-BE49-F238E27FC236}">
                <a16:creationId xmlns:a16="http://schemas.microsoft.com/office/drawing/2014/main" id="{866E2B3F-D70B-E84B-9761-0278D221A31F}"/>
              </a:ext>
            </a:extLst>
          </p:cNvPr>
          <p:cNvCxnSpPr>
            <a:cxnSpLocks/>
          </p:cNvCxnSpPr>
          <p:nvPr/>
        </p:nvCxnSpPr>
        <p:spPr>
          <a:xfrm flipV="1">
            <a:off x="6109302" y="871177"/>
            <a:ext cx="2156699" cy="13667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8" name="円/楕円 57">
            <a:extLst>
              <a:ext uri="{FF2B5EF4-FFF2-40B4-BE49-F238E27FC236}">
                <a16:creationId xmlns:a16="http://schemas.microsoft.com/office/drawing/2014/main" id="{075B7628-1958-CE42-B317-C12C34893B98}"/>
              </a:ext>
            </a:extLst>
          </p:cNvPr>
          <p:cNvSpPr/>
          <p:nvPr/>
        </p:nvSpPr>
        <p:spPr>
          <a:xfrm>
            <a:off x="6030340" y="1090915"/>
            <a:ext cx="70274" cy="760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9" name="直線コネクタ 68">
            <a:extLst>
              <a:ext uri="{FF2B5EF4-FFF2-40B4-BE49-F238E27FC236}">
                <a16:creationId xmlns:a16="http://schemas.microsoft.com/office/drawing/2014/main" id="{CD914CFE-8F8B-3C4F-A003-8D1DC4C402DD}"/>
              </a:ext>
            </a:extLst>
          </p:cNvPr>
          <p:cNvCxnSpPr>
            <a:cxnSpLocks/>
            <a:stCxn id="58" idx="5"/>
            <a:endCxn id="71" idx="1"/>
          </p:cNvCxnSpPr>
          <p:nvPr/>
        </p:nvCxnSpPr>
        <p:spPr>
          <a:xfrm>
            <a:off x="6090323" y="1155816"/>
            <a:ext cx="2186311" cy="9773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2D5E4985-C702-8C40-A6B9-E26D9916EFD3}"/>
              </a:ext>
            </a:extLst>
          </p:cNvPr>
          <p:cNvSpPr txBox="1"/>
          <p:nvPr/>
        </p:nvSpPr>
        <p:spPr>
          <a:xfrm>
            <a:off x="8276634" y="1099662"/>
            <a:ext cx="28584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Meiryo" panose="020B0604030504040204" pitchFamily="34" charset="-128"/>
                <a:ea typeface="Meiryo" panose="020B0604030504040204" pitchFamily="34" charset="-128"/>
              </a:rPr>
              <a:t>CP3</a:t>
            </a:r>
            <a:r>
              <a:rPr kumimoji="1"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：オトガイ筋と下唇下制筋上</a:t>
            </a:r>
          </a:p>
        </p:txBody>
      </p:sp>
      <p:sp>
        <p:nvSpPr>
          <p:cNvPr id="75" name="円/楕円 74">
            <a:extLst>
              <a:ext uri="{FF2B5EF4-FFF2-40B4-BE49-F238E27FC236}">
                <a16:creationId xmlns:a16="http://schemas.microsoft.com/office/drawing/2014/main" id="{539DD484-31D3-BA44-AD92-B507A632976A}"/>
              </a:ext>
            </a:extLst>
          </p:cNvPr>
          <p:cNvSpPr/>
          <p:nvPr/>
        </p:nvSpPr>
        <p:spPr>
          <a:xfrm>
            <a:off x="5972769" y="1621079"/>
            <a:ext cx="140548" cy="1365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円/楕円 76">
            <a:extLst>
              <a:ext uri="{FF2B5EF4-FFF2-40B4-BE49-F238E27FC236}">
                <a16:creationId xmlns:a16="http://schemas.microsoft.com/office/drawing/2014/main" id="{3E810D4F-CB0B-044B-8DC6-110D9E93896E}"/>
              </a:ext>
            </a:extLst>
          </p:cNvPr>
          <p:cNvSpPr/>
          <p:nvPr/>
        </p:nvSpPr>
        <p:spPr>
          <a:xfrm>
            <a:off x="5996476" y="2302114"/>
            <a:ext cx="140548" cy="1365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円/楕円 77">
            <a:extLst>
              <a:ext uri="{FF2B5EF4-FFF2-40B4-BE49-F238E27FC236}">
                <a16:creationId xmlns:a16="http://schemas.microsoft.com/office/drawing/2014/main" id="{84B47BBF-E37B-A04B-8BC3-32D862A73E2B}"/>
              </a:ext>
            </a:extLst>
          </p:cNvPr>
          <p:cNvSpPr/>
          <p:nvPr/>
        </p:nvSpPr>
        <p:spPr>
          <a:xfrm>
            <a:off x="5990360" y="2842953"/>
            <a:ext cx="140548" cy="1365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円/楕円 78">
            <a:extLst>
              <a:ext uri="{FF2B5EF4-FFF2-40B4-BE49-F238E27FC236}">
                <a16:creationId xmlns:a16="http://schemas.microsoft.com/office/drawing/2014/main" id="{2F19C8DD-3A1E-7043-A14F-CE84B762905F}"/>
              </a:ext>
            </a:extLst>
          </p:cNvPr>
          <p:cNvSpPr/>
          <p:nvPr/>
        </p:nvSpPr>
        <p:spPr>
          <a:xfrm>
            <a:off x="5967402" y="1879650"/>
            <a:ext cx="140548" cy="1365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82" name="直線コネクタ 81">
            <a:extLst>
              <a:ext uri="{FF2B5EF4-FFF2-40B4-BE49-F238E27FC236}">
                <a16:creationId xmlns:a16="http://schemas.microsoft.com/office/drawing/2014/main" id="{D0F8E744-78CD-5D48-AA7C-89BC9385789B}"/>
              </a:ext>
            </a:extLst>
          </p:cNvPr>
          <p:cNvCxnSpPr>
            <a:cxnSpLocks/>
            <a:stCxn id="79" idx="2"/>
          </p:cNvCxnSpPr>
          <p:nvPr/>
        </p:nvCxnSpPr>
        <p:spPr>
          <a:xfrm flipH="1">
            <a:off x="4237537" y="1947931"/>
            <a:ext cx="1729865" cy="17669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4" name="円/楕円 83">
            <a:extLst>
              <a:ext uri="{FF2B5EF4-FFF2-40B4-BE49-F238E27FC236}">
                <a16:creationId xmlns:a16="http://schemas.microsoft.com/office/drawing/2014/main" id="{68098055-45E4-C441-9F45-B37F4A268207}"/>
              </a:ext>
            </a:extLst>
          </p:cNvPr>
          <p:cNvSpPr/>
          <p:nvPr/>
        </p:nvSpPr>
        <p:spPr>
          <a:xfrm>
            <a:off x="6000103" y="2479249"/>
            <a:ext cx="140548" cy="1365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85" name="直線コネクタ 84">
            <a:extLst>
              <a:ext uri="{FF2B5EF4-FFF2-40B4-BE49-F238E27FC236}">
                <a16:creationId xmlns:a16="http://schemas.microsoft.com/office/drawing/2014/main" id="{1EC73549-D580-3246-8C16-1B8C0EDA8135}"/>
              </a:ext>
            </a:extLst>
          </p:cNvPr>
          <p:cNvCxnSpPr>
            <a:cxnSpLocks/>
          </p:cNvCxnSpPr>
          <p:nvPr/>
        </p:nvCxnSpPr>
        <p:spPr>
          <a:xfrm flipV="1">
            <a:off x="3554449" y="2598490"/>
            <a:ext cx="2440887" cy="72078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6" name="テキスト ボックス 85">
            <a:extLst>
              <a:ext uri="{FF2B5EF4-FFF2-40B4-BE49-F238E27FC236}">
                <a16:creationId xmlns:a16="http://schemas.microsoft.com/office/drawing/2014/main" id="{CF4DD2BD-4ED1-F447-BD36-669E878C2852}"/>
              </a:ext>
            </a:extLst>
          </p:cNvPr>
          <p:cNvSpPr txBox="1"/>
          <p:nvPr/>
        </p:nvSpPr>
        <p:spPr>
          <a:xfrm>
            <a:off x="124259" y="3280168"/>
            <a:ext cx="36434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>
                <a:latin typeface="Meiryo" panose="020B0604030504040204" pitchFamily="34" charset="-128"/>
                <a:ea typeface="Meiryo" panose="020B0604030504040204" pitchFamily="34" charset="-128"/>
              </a:rPr>
              <a:t>LU2</a:t>
            </a:r>
            <a:r>
              <a:rPr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：傍正中領域で剣状突起とヘソの間</a:t>
            </a:r>
            <a:endParaRPr kumimoji="1" lang="ja-JP" altLang="en-US" sz="140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89" name="円/楕円 88">
            <a:extLst>
              <a:ext uri="{FF2B5EF4-FFF2-40B4-BE49-F238E27FC236}">
                <a16:creationId xmlns:a16="http://schemas.microsoft.com/office/drawing/2014/main" id="{0DF311C9-7D4A-A948-B6CC-F8EE9B89765C}"/>
              </a:ext>
            </a:extLst>
          </p:cNvPr>
          <p:cNvSpPr/>
          <p:nvPr/>
        </p:nvSpPr>
        <p:spPr>
          <a:xfrm>
            <a:off x="5993867" y="3071469"/>
            <a:ext cx="140548" cy="1365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0" name="直線コネクタ 89">
            <a:extLst>
              <a:ext uri="{FF2B5EF4-FFF2-40B4-BE49-F238E27FC236}">
                <a16:creationId xmlns:a16="http://schemas.microsoft.com/office/drawing/2014/main" id="{E9662A37-E2E4-5342-92DF-1E08689987D1}"/>
              </a:ext>
            </a:extLst>
          </p:cNvPr>
          <p:cNvCxnSpPr>
            <a:cxnSpLocks/>
          </p:cNvCxnSpPr>
          <p:nvPr/>
        </p:nvCxnSpPr>
        <p:spPr>
          <a:xfrm flipV="1">
            <a:off x="3401073" y="3162786"/>
            <a:ext cx="2610891" cy="141292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1" name="テキスト ボックス 90">
            <a:extLst>
              <a:ext uri="{FF2B5EF4-FFF2-40B4-BE49-F238E27FC236}">
                <a16:creationId xmlns:a16="http://schemas.microsoft.com/office/drawing/2014/main" id="{7E88F6C6-959F-9F48-B6BA-687C1DDA5A7D}"/>
              </a:ext>
            </a:extLst>
          </p:cNvPr>
          <p:cNvSpPr txBox="1"/>
          <p:nvPr/>
        </p:nvSpPr>
        <p:spPr>
          <a:xfrm>
            <a:off x="144513" y="4537108"/>
            <a:ext cx="33297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>
                <a:latin typeface="Meiryo" panose="020B0604030504040204" pitchFamily="34" charset="-128"/>
                <a:ea typeface="Meiryo" panose="020B0604030504040204" pitchFamily="34" charset="-128"/>
              </a:rPr>
              <a:t>PV2</a:t>
            </a:r>
            <a:r>
              <a:rPr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：傍正中領域でヘソと恥骨の中間</a:t>
            </a:r>
            <a:endParaRPr kumimoji="1" lang="ja-JP" altLang="en-US" sz="140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95" name="円/楕円 94">
            <a:extLst>
              <a:ext uri="{FF2B5EF4-FFF2-40B4-BE49-F238E27FC236}">
                <a16:creationId xmlns:a16="http://schemas.microsoft.com/office/drawing/2014/main" id="{0A16FAE8-54EB-B84D-ACE5-5F31B87DF8EE}"/>
              </a:ext>
            </a:extLst>
          </p:cNvPr>
          <p:cNvSpPr/>
          <p:nvPr/>
        </p:nvSpPr>
        <p:spPr>
          <a:xfrm>
            <a:off x="5795567" y="4690689"/>
            <a:ext cx="104709" cy="1121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6" name="直線コネクタ 95">
            <a:extLst>
              <a:ext uri="{FF2B5EF4-FFF2-40B4-BE49-F238E27FC236}">
                <a16:creationId xmlns:a16="http://schemas.microsoft.com/office/drawing/2014/main" id="{11C93AAD-C9F2-B94E-AF29-8B100FC16DF5}"/>
              </a:ext>
            </a:extLst>
          </p:cNvPr>
          <p:cNvCxnSpPr>
            <a:cxnSpLocks/>
          </p:cNvCxnSpPr>
          <p:nvPr/>
        </p:nvCxnSpPr>
        <p:spPr>
          <a:xfrm>
            <a:off x="5876915" y="4774791"/>
            <a:ext cx="2321036" cy="18202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8" name="テキスト ボックス 97">
            <a:extLst>
              <a:ext uri="{FF2B5EF4-FFF2-40B4-BE49-F238E27FC236}">
                <a16:creationId xmlns:a16="http://schemas.microsoft.com/office/drawing/2014/main" id="{BF2105A0-3A20-1445-9420-0AFF2F58A0A0}"/>
              </a:ext>
            </a:extLst>
          </p:cNvPr>
          <p:cNvSpPr txBox="1"/>
          <p:nvPr/>
        </p:nvSpPr>
        <p:spPr>
          <a:xfrm>
            <a:off x="8286437" y="4889671"/>
            <a:ext cx="28729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>
                <a:latin typeface="Meiryo" panose="020B0604030504040204" pitchFamily="34" charset="-128"/>
                <a:ea typeface="Meiryo" panose="020B0604030504040204" pitchFamily="34" charset="-128"/>
              </a:rPr>
              <a:t>GE2</a:t>
            </a:r>
            <a:r>
              <a:rPr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：内側側副靱帯周囲の裂隙上</a:t>
            </a:r>
            <a:endParaRPr kumimoji="1" lang="ja-JP" altLang="en-US" sz="140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99" name="円/楕円 98">
            <a:extLst>
              <a:ext uri="{FF2B5EF4-FFF2-40B4-BE49-F238E27FC236}">
                <a16:creationId xmlns:a16="http://schemas.microsoft.com/office/drawing/2014/main" id="{8BD1EE4B-FC55-E64A-AB8B-24505FF3D444}"/>
              </a:ext>
            </a:extLst>
          </p:cNvPr>
          <p:cNvSpPr/>
          <p:nvPr/>
        </p:nvSpPr>
        <p:spPr>
          <a:xfrm>
            <a:off x="5714614" y="4875780"/>
            <a:ext cx="104709" cy="1121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00" name="直線コネクタ 99">
            <a:extLst>
              <a:ext uri="{FF2B5EF4-FFF2-40B4-BE49-F238E27FC236}">
                <a16:creationId xmlns:a16="http://schemas.microsoft.com/office/drawing/2014/main" id="{4F69F631-2A9D-5B42-B6C3-9EF460C9C27F}"/>
              </a:ext>
            </a:extLst>
          </p:cNvPr>
          <p:cNvCxnSpPr>
            <a:cxnSpLocks/>
            <a:stCxn id="99" idx="5"/>
          </p:cNvCxnSpPr>
          <p:nvPr/>
        </p:nvCxnSpPr>
        <p:spPr>
          <a:xfrm>
            <a:off x="5803989" y="4971522"/>
            <a:ext cx="2419967" cy="33593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1" name="テキスト ボックス 100">
            <a:extLst>
              <a:ext uri="{FF2B5EF4-FFF2-40B4-BE49-F238E27FC236}">
                <a16:creationId xmlns:a16="http://schemas.microsoft.com/office/drawing/2014/main" id="{A03F4F28-5F3D-1842-A4F1-A0DE8F829CC2}"/>
              </a:ext>
            </a:extLst>
          </p:cNvPr>
          <p:cNvSpPr txBox="1"/>
          <p:nvPr/>
        </p:nvSpPr>
        <p:spPr>
          <a:xfrm>
            <a:off x="8272527" y="5286845"/>
            <a:ext cx="16161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>
                <a:latin typeface="Meiryo" panose="020B0604030504040204" pitchFamily="34" charset="-128"/>
                <a:ea typeface="Meiryo" panose="020B0604030504040204" pitchFamily="34" charset="-128"/>
              </a:rPr>
              <a:t>GE3</a:t>
            </a:r>
            <a:r>
              <a:rPr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：鵞足腱の間</a:t>
            </a:r>
            <a:endParaRPr kumimoji="1" lang="ja-JP" altLang="en-US" sz="140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02" name="円/楕円 101">
            <a:extLst>
              <a:ext uri="{FF2B5EF4-FFF2-40B4-BE49-F238E27FC236}">
                <a16:creationId xmlns:a16="http://schemas.microsoft.com/office/drawing/2014/main" id="{15C041DD-1D02-FB4A-BB0A-E552F82999CD}"/>
              </a:ext>
            </a:extLst>
          </p:cNvPr>
          <p:cNvSpPr/>
          <p:nvPr/>
        </p:nvSpPr>
        <p:spPr>
          <a:xfrm>
            <a:off x="5633031" y="5548593"/>
            <a:ext cx="104709" cy="1121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" name="円/楕円 103">
            <a:extLst>
              <a:ext uri="{FF2B5EF4-FFF2-40B4-BE49-F238E27FC236}">
                <a16:creationId xmlns:a16="http://schemas.microsoft.com/office/drawing/2014/main" id="{7919BDAA-F945-4842-B3D2-18D17C37DA52}"/>
              </a:ext>
            </a:extLst>
          </p:cNvPr>
          <p:cNvSpPr/>
          <p:nvPr/>
        </p:nvSpPr>
        <p:spPr>
          <a:xfrm>
            <a:off x="5625437" y="5690063"/>
            <a:ext cx="104709" cy="1121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05" name="直線コネクタ 104">
            <a:extLst>
              <a:ext uri="{FF2B5EF4-FFF2-40B4-BE49-F238E27FC236}">
                <a16:creationId xmlns:a16="http://schemas.microsoft.com/office/drawing/2014/main" id="{853A681B-7B4D-E841-8873-6632BC95FF3C}"/>
              </a:ext>
            </a:extLst>
          </p:cNvPr>
          <p:cNvCxnSpPr>
            <a:cxnSpLocks/>
          </p:cNvCxnSpPr>
          <p:nvPr/>
        </p:nvCxnSpPr>
        <p:spPr>
          <a:xfrm>
            <a:off x="5737740" y="5755536"/>
            <a:ext cx="2521240" cy="3795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7" name="テキスト ボックス 106">
            <a:extLst>
              <a:ext uri="{FF2B5EF4-FFF2-40B4-BE49-F238E27FC236}">
                <a16:creationId xmlns:a16="http://schemas.microsoft.com/office/drawing/2014/main" id="{8ED1D51C-3623-2E4D-8C19-B5B17C9DCF44}"/>
              </a:ext>
            </a:extLst>
          </p:cNvPr>
          <p:cNvSpPr txBox="1"/>
          <p:nvPr/>
        </p:nvSpPr>
        <p:spPr>
          <a:xfrm>
            <a:off x="8272527" y="6081193"/>
            <a:ext cx="23174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>
                <a:latin typeface="Meiryo" panose="020B0604030504040204" pitchFamily="34" charset="-128"/>
                <a:ea typeface="Meiryo" panose="020B0604030504040204" pitchFamily="34" charset="-128"/>
              </a:rPr>
              <a:t>TA2</a:t>
            </a:r>
            <a:r>
              <a:rPr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：脛骨後内側縁の後方</a:t>
            </a:r>
            <a:endParaRPr kumimoji="1" lang="ja-JP" altLang="en-US" sz="140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08" name="円/楕円 107">
            <a:extLst>
              <a:ext uri="{FF2B5EF4-FFF2-40B4-BE49-F238E27FC236}">
                <a16:creationId xmlns:a16="http://schemas.microsoft.com/office/drawing/2014/main" id="{8FC7BFC2-B22D-E744-801C-1687D13C6A97}"/>
              </a:ext>
            </a:extLst>
          </p:cNvPr>
          <p:cNvSpPr/>
          <p:nvPr/>
        </p:nvSpPr>
        <p:spPr>
          <a:xfrm>
            <a:off x="5607337" y="5833153"/>
            <a:ext cx="104709" cy="1121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" name="円/楕円 110">
            <a:extLst>
              <a:ext uri="{FF2B5EF4-FFF2-40B4-BE49-F238E27FC236}">
                <a16:creationId xmlns:a16="http://schemas.microsoft.com/office/drawing/2014/main" id="{EC297B86-52A6-1A41-9F54-539695440295}"/>
              </a:ext>
            </a:extLst>
          </p:cNvPr>
          <p:cNvSpPr/>
          <p:nvPr/>
        </p:nvSpPr>
        <p:spPr>
          <a:xfrm>
            <a:off x="5558636" y="5982520"/>
            <a:ext cx="104709" cy="1121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" name="円/楕円 111">
            <a:extLst>
              <a:ext uri="{FF2B5EF4-FFF2-40B4-BE49-F238E27FC236}">
                <a16:creationId xmlns:a16="http://schemas.microsoft.com/office/drawing/2014/main" id="{848A7FEC-50A8-AC49-8505-AD89BEF19614}"/>
              </a:ext>
            </a:extLst>
          </p:cNvPr>
          <p:cNvSpPr/>
          <p:nvPr/>
        </p:nvSpPr>
        <p:spPr>
          <a:xfrm>
            <a:off x="5604531" y="6064718"/>
            <a:ext cx="104709" cy="1121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13" name="直線コネクタ 112">
            <a:extLst>
              <a:ext uri="{FF2B5EF4-FFF2-40B4-BE49-F238E27FC236}">
                <a16:creationId xmlns:a16="http://schemas.microsoft.com/office/drawing/2014/main" id="{CC286F30-32FD-944A-8D7D-3B71EFFDB18F}"/>
              </a:ext>
            </a:extLst>
          </p:cNvPr>
          <p:cNvCxnSpPr>
            <a:cxnSpLocks/>
            <a:endCxn id="111" idx="2"/>
          </p:cNvCxnSpPr>
          <p:nvPr/>
        </p:nvCxnSpPr>
        <p:spPr>
          <a:xfrm>
            <a:off x="3968044" y="5910932"/>
            <a:ext cx="1590592" cy="1276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4" name="テキスト ボックス 113">
            <a:extLst>
              <a:ext uri="{FF2B5EF4-FFF2-40B4-BE49-F238E27FC236}">
                <a16:creationId xmlns:a16="http://schemas.microsoft.com/office/drawing/2014/main" id="{FCACA5F2-0D0E-A347-8F04-F66BF8B4E9DD}"/>
              </a:ext>
            </a:extLst>
          </p:cNvPr>
          <p:cNvSpPr txBox="1"/>
          <p:nvPr/>
        </p:nvSpPr>
        <p:spPr>
          <a:xfrm>
            <a:off x="151562" y="5794048"/>
            <a:ext cx="39260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>
                <a:latin typeface="Meiryo" panose="020B0604030504040204" pitchFamily="34" charset="-128"/>
                <a:ea typeface="Meiryo" panose="020B0604030504040204" pitchFamily="34" charset="-128"/>
              </a:rPr>
              <a:t>PE2</a:t>
            </a:r>
            <a:r>
              <a:rPr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：前脛骨筋腱の上方（三角靱帯脛舟部上）</a:t>
            </a:r>
            <a:endParaRPr kumimoji="1" lang="ja-JP" altLang="en-US" sz="140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25" name="テキスト ボックス 124">
            <a:extLst>
              <a:ext uri="{FF2B5EF4-FFF2-40B4-BE49-F238E27FC236}">
                <a16:creationId xmlns:a16="http://schemas.microsoft.com/office/drawing/2014/main" id="{8678E7A9-14FB-3A4A-9FA1-608BCB6634E8}"/>
              </a:ext>
            </a:extLst>
          </p:cNvPr>
          <p:cNvSpPr txBox="1"/>
          <p:nvPr/>
        </p:nvSpPr>
        <p:spPr>
          <a:xfrm>
            <a:off x="143418" y="6213033"/>
            <a:ext cx="37465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>
                <a:latin typeface="Meiryo" panose="020B0604030504040204" pitchFamily="34" charset="-128"/>
                <a:ea typeface="Meiryo" panose="020B0604030504040204" pitchFamily="34" charset="-128"/>
              </a:rPr>
              <a:t>PE3</a:t>
            </a:r>
            <a:r>
              <a:rPr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：前脛骨筋腱の下方（内側楔状骨周囲）</a:t>
            </a:r>
            <a:endParaRPr kumimoji="1" lang="ja-JP" altLang="en-US" sz="140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cxnSp>
        <p:nvCxnSpPr>
          <p:cNvPr id="126" name="直線コネクタ 125">
            <a:extLst>
              <a:ext uri="{FF2B5EF4-FFF2-40B4-BE49-F238E27FC236}">
                <a16:creationId xmlns:a16="http://schemas.microsoft.com/office/drawing/2014/main" id="{6CEC83B8-414D-C341-A271-D2C20E4C9C25}"/>
              </a:ext>
            </a:extLst>
          </p:cNvPr>
          <p:cNvCxnSpPr>
            <a:cxnSpLocks/>
            <a:endCxn id="112" idx="2"/>
          </p:cNvCxnSpPr>
          <p:nvPr/>
        </p:nvCxnSpPr>
        <p:spPr>
          <a:xfrm flipV="1">
            <a:off x="3767670" y="6120803"/>
            <a:ext cx="1836861" cy="1754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1" name="円/楕円 130">
            <a:extLst>
              <a:ext uri="{FF2B5EF4-FFF2-40B4-BE49-F238E27FC236}">
                <a16:creationId xmlns:a16="http://schemas.microsoft.com/office/drawing/2014/main" id="{3559C553-CB57-F540-99EC-4409D73C67FA}"/>
              </a:ext>
            </a:extLst>
          </p:cNvPr>
          <p:cNvSpPr/>
          <p:nvPr/>
        </p:nvSpPr>
        <p:spPr>
          <a:xfrm>
            <a:off x="5756639" y="1791276"/>
            <a:ext cx="54607" cy="583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33" name="直線コネクタ 132">
            <a:extLst>
              <a:ext uri="{FF2B5EF4-FFF2-40B4-BE49-F238E27FC236}">
                <a16:creationId xmlns:a16="http://schemas.microsoft.com/office/drawing/2014/main" id="{C15DA2B2-2A8C-134F-BEE3-85CEC64E692A}"/>
              </a:ext>
            </a:extLst>
          </p:cNvPr>
          <p:cNvCxnSpPr>
            <a:cxnSpLocks/>
            <a:endCxn id="131" idx="2"/>
          </p:cNvCxnSpPr>
          <p:nvPr/>
        </p:nvCxnSpPr>
        <p:spPr>
          <a:xfrm>
            <a:off x="4339086" y="1370611"/>
            <a:ext cx="1417553" cy="44981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5" name="テキスト ボックス 134">
            <a:extLst>
              <a:ext uri="{FF2B5EF4-FFF2-40B4-BE49-F238E27FC236}">
                <a16:creationId xmlns:a16="http://schemas.microsoft.com/office/drawing/2014/main" id="{419A889F-98DA-AD40-A1A9-A58BFA5D9724}"/>
              </a:ext>
            </a:extLst>
          </p:cNvPr>
          <p:cNvSpPr txBox="1"/>
          <p:nvPr/>
        </p:nvSpPr>
        <p:spPr>
          <a:xfrm>
            <a:off x="138609" y="1185268"/>
            <a:ext cx="43588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>
                <a:latin typeface="Meiryo" panose="020B0604030504040204" pitchFamily="34" charset="-128"/>
                <a:ea typeface="Meiryo" panose="020B0604030504040204" pitchFamily="34" charset="-128"/>
              </a:rPr>
              <a:t>SC2</a:t>
            </a:r>
            <a:r>
              <a:rPr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：第</a:t>
            </a:r>
            <a:r>
              <a:rPr lang="en-US" altLang="ja-JP" sz="1400" dirty="0">
                <a:latin typeface="Meiryo" panose="020B0604030504040204" pitchFamily="34" charset="-128"/>
                <a:ea typeface="Meiryo" panose="020B0604030504040204" pitchFamily="34" charset="-128"/>
              </a:rPr>
              <a:t>3</a:t>
            </a:r>
            <a:r>
              <a:rPr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肋間隙（鎖骨内側</a:t>
            </a:r>
            <a:r>
              <a:rPr lang="en-US" altLang="ja-JP" sz="1400" dirty="0">
                <a:latin typeface="Meiryo" panose="020B0604030504040204" pitchFamily="34" charset="-128"/>
                <a:ea typeface="Meiryo" panose="020B0604030504040204" pitchFamily="34" charset="-128"/>
              </a:rPr>
              <a:t>1/3</a:t>
            </a:r>
            <a:r>
              <a:rPr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と乳頭を結ぶ線上）</a:t>
            </a:r>
            <a:endParaRPr kumimoji="1" lang="ja-JP" altLang="en-US" sz="140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43" name="テキスト ボックス 142">
            <a:extLst>
              <a:ext uri="{FF2B5EF4-FFF2-40B4-BE49-F238E27FC236}">
                <a16:creationId xmlns:a16="http://schemas.microsoft.com/office/drawing/2014/main" id="{CC83DE41-666A-2F4F-9656-C92B16655D8F}"/>
              </a:ext>
            </a:extLst>
          </p:cNvPr>
          <p:cNvSpPr txBox="1"/>
          <p:nvPr/>
        </p:nvSpPr>
        <p:spPr>
          <a:xfrm>
            <a:off x="8274353" y="3300975"/>
            <a:ext cx="28729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Meiryo" panose="020B0604030504040204" pitchFamily="34" charset="-128"/>
                <a:ea typeface="Meiryo" panose="020B0604030504040204" pitchFamily="34" charset="-128"/>
              </a:rPr>
              <a:t>CA2</a:t>
            </a:r>
            <a:r>
              <a:rPr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：長掌筋腱の内側および外側</a:t>
            </a:r>
            <a:endParaRPr kumimoji="1" lang="ja-JP" altLang="en-US" sz="140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44" name="円/楕円 143">
            <a:extLst>
              <a:ext uri="{FF2B5EF4-FFF2-40B4-BE49-F238E27FC236}">
                <a16:creationId xmlns:a16="http://schemas.microsoft.com/office/drawing/2014/main" id="{1D32FF1C-86DC-FF43-BDA7-F9D8D2899E23}"/>
              </a:ext>
            </a:extLst>
          </p:cNvPr>
          <p:cNvSpPr/>
          <p:nvPr/>
        </p:nvSpPr>
        <p:spPr>
          <a:xfrm>
            <a:off x="7184711" y="3084008"/>
            <a:ext cx="80726" cy="976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45" name="直線コネクタ 144">
            <a:extLst>
              <a:ext uri="{FF2B5EF4-FFF2-40B4-BE49-F238E27FC236}">
                <a16:creationId xmlns:a16="http://schemas.microsoft.com/office/drawing/2014/main" id="{4BA8EF8B-BA4A-5642-82B3-7D8651DFF7BF}"/>
              </a:ext>
            </a:extLst>
          </p:cNvPr>
          <p:cNvCxnSpPr>
            <a:cxnSpLocks/>
            <a:stCxn id="144" idx="6"/>
            <a:endCxn id="143" idx="1"/>
          </p:cNvCxnSpPr>
          <p:nvPr/>
        </p:nvCxnSpPr>
        <p:spPr>
          <a:xfrm>
            <a:off x="7265437" y="3132838"/>
            <a:ext cx="1008916" cy="32202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9" name="円/楕円 148">
            <a:extLst>
              <a:ext uri="{FF2B5EF4-FFF2-40B4-BE49-F238E27FC236}">
                <a16:creationId xmlns:a16="http://schemas.microsoft.com/office/drawing/2014/main" id="{D4277670-CAE1-464C-AD54-A0060D836D40}"/>
              </a:ext>
            </a:extLst>
          </p:cNvPr>
          <p:cNvSpPr/>
          <p:nvPr/>
        </p:nvSpPr>
        <p:spPr>
          <a:xfrm>
            <a:off x="7255997" y="3249253"/>
            <a:ext cx="80726" cy="976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テキスト ボックス 87">
            <a:extLst>
              <a:ext uri="{FF2B5EF4-FFF2-40B4-BE49-F238E27FC236}">
                <a16:creationId xmlns:a16="http://schemas.microsoft.com/office/drawing/2014/main" id="{4B99736B-E2E2-D248-B153-FFAA90D14120}"/>
              </a:ext>
            </a:extLst>
          </p:cNvPr>
          <p:cNvSpPr txBox="1"/>
          <p:nvPr/>
        </p:nvSpPr>
        <p:spPr>
          <a:xfrm>
            <a:off x="147323" y="2023228"/>
            <a:ext cx="42691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>
                <a:latin typeface="Meiryo" panose="020B0604030504040204" pitchFamily="34" charset="-128"/>
                <a:ea typeface="Meiryo" panose="020B0604030504040204" pitchFamily="34" charset="-128"/>
              </a:rPr>
              <a:t>TH2</a:t>
            </a:r>
            <a:r>
              <a:rPr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：傍正中領域で第</a:t>
            </a:r>
            <a:r>
              <a:rPr lang="en-US" altLang="ja-JP" sz="1400" dirty="0">
                <a:latin typeface="Meiryo" panose="020B0604030504040204" pitchFamily="34" charset="-128"/>
                <a:ea typeface="Meiryo" panose="020B0604030504040204" pitchFamily="34" charset="-128"/>
              </a:rPr>
              <a:t>2-3-4</a:t>
            </a:r>
            <a:r>
              <a:rPr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肋間隙（乳頭の高さ）</a:t>
            </a:r>
            <a:endParaRPr lang="en-US" altLang="ja-JP" sz="1400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92" name="円/楕円 91">
            <a:extLst>
              <a:ext uri="{FF2B5EF4-FFF2-40B4-BE49-F238E27FC236}">
                <a16:creationId xmlns:a16="http://schemas.microsoft.com/office/drawing/2014/main" id="{FDAA3424-AE2B-AD43-94F8-198B501C5FE3}"/>
              </a:ext>
            </a:extLst>
          </p:cNvPr>
          <p:cNvSpPr/>
          <p:nvPr/>
        </p:nvSpPr>
        <p:spPr>
          <a:xfrm>
            <a:off x="5984270" y="2148497"/>
            <a:ext cx="140548" cy="1365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3" name="直線コネクタ 92">
            <a:extLst>
              <a:ext uri="{FF2B5EF4-FFF2-40B4-BE49-F238E27FC236}">
                <a16:creationId xmlns:a16="http://schemas.microsoft.com/office/drawing/2014/main" id="{4911BA60-96BC-BD47-8C26-3D5F3DF34CD0}"/>
              </a:ext>
            </a:extLst>
          </p:cNvPr>
          <p:cNvCxnSpPr>
            <a:cxnSpLocks/>
          </p:cNvCxnSpPr>
          <p:nvPr/>
        </p:nvCxnSpPr>
        <p:spPr>
          <a:xfrm flipH="1">
            <a:off x="3962598" y="2227543"/>
            <a:ext cx="2029508" cy="26081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4" name="テキスト ボックス 93">
            <a:extLst>
              <a:ext uri="{FF2B5EF4-FFF2-40B4-BE49-F238E27FC236}">
                <a16:creationId xmlns:a16="http://schemas.microsoft.com/office/drawing/2014/main" id="{BB6FC7DD-2BD6-3542-AE05-5ACC2BDADACE}"/>
              </a:ext>
            </a:extLst>
          </p:cNvPr>
          <p:cNvSpPr txBox="1"/>
          <p:nvPr/>
        </p:nvSpPr>
        <p:spPr>
          <a:xfrm>
            <a:off x="140188" y="2442208"/>
            <a:ext cx="37753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>
                <a:latin typeface="Meiryo" panose="020B0604030504040204" pitchFamily="34" charset="-128"/>
                <a:ea typeface="Meiryo" panose="020B0604030504040204" pitchFamily="34" charset="-128"/>
              </a:rPr>
              <a:t>TH3</a:t>
            </a:r>
            <a:r>
              <a:rPr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：傍正中領域で剣状突起の高さの肋骨上</a:t>
            </a:r>
            <a:endParaRPr lang="en-US" altLang="ja-JP" sz="1400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03" name="テキスト ボックス 102">
            <a:extLst>
              <a:ext uri="{FF2B5EF4-FFF2-40B4-BE49-F238E27FC236}">
                <a16:creationId xmlns:a16="http://schemas.microsoft.com/office/drawing/2014/main" id="{6B888BE2-CC26-4D46-B3C8-D229E8DFC6AB}"/>
              </a:ext>
            </a:extLst>
          </p:cNvPr>
          <p:cNvSpPr txBox="1"/>
          <p:nvPr/>
        </p:nvSpPr>
        <p:spPr>
          <a:xfrm>
            <a:off x="140188" y="3699148"/>
            <a:ext cx="36434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>
                <a:latin typeface="Meiryo" panose="020B0604030504040204" pitchFamily="34" charset="-128"/>
                <a:ea typeface="Meiryo" panose="020B0604030504040204" pitchFamily="34" charset="-128"/>
              </a:rPr>
              <a:t>LU3</a:t>
            </a:r>
            <a:r>
              <a:rPr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：傍正中領域でヘソの上縁の周辺</a:t>
            </a:r>
            <a:endParaRPr kumimoji="1" lang="ja-JP" altLang="en-US" sz="140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06" name="円/楕円 105">
            <a:extLst>
              <a:ext uri="{FF2B5EF4-FFF2-40B4-BE49-F238E27FC236}">
                <a16:creationId xmlns:a16="http://schemas.microsoft.com/office/drawing/2014/main" id="{DA969980-CF3F-D04F-BFE6-4798F2ABD2E4}"/>
              </a:ext>
            </a:extLst>
          </p:cNvPr>
          <p:cNvSpPr/>
          <p:nvPr/>
        </p:nvSpPr>
        <p:spPr>
          <a:xfrm>
            <a:off x="5995019" y="2662565"/>
            <a:ext cx="140548" cy="1365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09" name="直線コネクタ 108">
            <a:extLst>
              <a:ext uri="{FF2B5EF4-FFF2-40B4-BE49-F238E27FC236}">
                <a16:creationId xmlns:a16="http://schemas.microsoft.com/office/drawing/2014/main" id="{5EE24B7F-5E30-C547-BD2B-46DC90447307}"/>
              </a:ext>
            </a:extLst>
          </p:cNvPr>
          <p:cNvCxnSpPr>
            <a:cxnSpLocks/>
          </p:cNvCxnSpPr>
          <p:nvPr/>
        </p:nvCxnSpPr>
        <p:spPr>
          <a:xfrm flipV="1">
            <a:off x="3387217" y="2749908"/>
            <a:ext cx="2603035" cy="100393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0" name="テキスト ボックス 109">
            <a:extLst>
              <a:ext uri="{FF2B5EF4-FFF2-40B4-BE49-F238E27FC236}">
                <a16:creationId xmlns:a16="http://schemas.microsoft.com/office/drawing/2014/main" id="{2E2377EC-78E7-4F47-9827-0956788B0C9C}"/>
              </a:ext>
            </a:extLst>
          </p:cNvPr>
          <p:cNvSpPr txBox="1"/>
          <p:nvPr/>
        </p:nvSpPr>
        <p:spPr>
          <a:xfrm>
            <a:off x="138609" y="4956088"/>
            <a:ext cx="3757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>
                <a:latin typeface="Meiryo" panose="020B0604030504040204" pitchFamily="34" charset="-128"/>
                <a:ea typeface="Meiryo" panose="020B0604030504040204" pitchFamily="34" charset="-128"/>
              </a:rPr>
              <a:t>PV3</a:t>
            </a:r>
            <a:r>
              <a:rPr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：傍正中領域で恥骨の上面上、錐体筋上</a:t>
            </a:r>
            <a:endParaRPr kumimoji="1" lang="ja-JP" altLang="en-US" sz="140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15" name="円/楕円 114">
            <a:extLst>
              <a:ext uri="{FF2B5EF4-FFF2-40B4-BE49-F238E27FC236}">
                <a16:creationId xmlns:a16="http://schemas.microsoft.com/office/drawing/2014/main" id="{6AE48DAB-6EE6-164F-AA47-BA9F3789EB95}"/>
              </a:ext>
            </a:extLst>
          </p:cNvPr>
          <p:cNvSpPr/>
          <p:nvPr/>
        </p:nvSpPr>
        <p:spPr>
          <a:xfrm>
            <a:off x="5986307" y="3413964"/>
            <a:ext cx="140548" cy="1365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16" name="直線コネクタ 115">
            <a:extLst>
              <a:ext uri="{FF2B5EF4-FFF2-40B4-BE49-F238E27FC236}">
                <a16:creationId xmlns:a16="http://schemas.microsoft.com/office/drawing/2014/main" id="{F9AD87F8-1E8C-D643-8F42-9601C6AE3754}"/>
              </a:ext>
            </a:extLst>
          </p:cNvPr>
          <p:cNvCxnSpPr>
            <a:cxnSpLocks/>
            <a:endCxn id="115" idx="2"/>
          </p:cNvCxnSpPr>
          <p:nvPr/>
        </p:nvCxnSpPr>
        <p:spPr>
          <a:xfrm flipV="1">
            <a:off x="3825954" y="3482245"/>
            <a:ext cx="2160353" cy="148707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2706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図 71" descr="ドレス が含まれている画像&#10;&#10;自動的に生成された説明">
            <a:extLst>
              <a:ext uri="{FF2B5EF4-FFF2-40B4-BE49-F238E27FC236}">
                <a16:creationId xmlns:a16="http://schemas.microsoft.com/office/drawing/2014/main" id="{0D7009D9-C649-5640-B148-E081CF9F75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206" y="368301"/>
            <a:ext cx="6894587" cy="6114556"/>
          </a:xfrm>
          <a:prstGeom prst="rect">
            <a:avLst/>
          </a:prstGeom>
        </p:spPr>
      </p:pic>
      <p:sp>
        <p:nvSpPr>
          <p:cNvPr id="8" name="円/楕円 7">
            <a:extLst>
              <a:ext uri="{FF2B5EF4-FFF2-40B4-BE49-F238E27FC236}">
                <a16:creationId xmlns:a16="http://schemas.microsoft.com/office/drawing/2014/main" id="{FF944F38-54DE-F649-9192-08D287BC4476}"/>
              </a:ext>
            </a:extLst>
          </p:cNvPr>
          <p:cNvSpPr/>
          <p:nvPr/>
        </p:nvSpPr>
        <p:spPr>
          <a:xfrm>
            <a:off x="7019371" y="2474227"/>
            <a:ext cx="80726" cy="976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B5B0C954-A18E-CD47-B7B4-E669118DDFB4}"/>
              </a:ext>
            </a:extLst>
          </p:cNvPr>
          <p:cNvSpPr/>
          <p:nvPr/>
        </p:nvSpPr>
        <p:spPr>
          <a:xfrm>
            <a:off x="6696385" y="2167494"/>
            <a:ext cx="140548" cy="1365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>
            <a:extLst>
              <a:ext uri="{FF2B5EF4-FFF2-40B4-BE49-F238E27FC236}">
                <a16:creationId xmlns:a16="http://schemas.microsoft.com/office/drawing/2014/main" id="{A2D325A5-695D-F541-AEC5-E1AE729FE617}"/>
              </a:ext>
            </a:extLst>
          </p:cNvPr>
          <p:cNvSpPr/>
          <p:nvPr/>
        </p:nvSpPr>
        <p:spPr>
          <a:xfrm>
            <a:off x="5865050" y="1302917"/>
            <a:ext cx="54607" cy="583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>
            <a:extLst>
              <a:ext uri="{FF2B5EF4-FFF2-40B4-BE49-F238E27FC236}">
                <a16:creationId xmlns:a16="http://schemas.microsoft.com/office/drawing/2014/main" id="{53561751-2502-4944-A03C-279F261F53E4}"/>
              </a:ext>
            </a:extLst>
          </p:cNvPr>
          <p:cNvSpPr/>
          <p:nvPr/>
        </p:nvSpPr>
        <p:spPr>
          <a:xfrm>
            <a:off x="5662453" y="1060918"/>
            <a:ext cx="91221" cy="73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>
            <a:extLst>
              <a:ext uri="{FF2B5EF4-FFF2-40B4-BE49-F238E27FC236}">
                <a16:creationId xmlns:a16="http://schemas.microsoft.com/office/drawing/2014/main" id="{019C8BF4-CAE8-DE46-9E5B-19A50087AEB8}"/>
              </a:ext>
            </a:extLst>
          </p:cNvPr>
          <p:cNvSpPr/>
          <p:nvPr/>
        </p:nvSpPr>
        <p:spPr>
          <a:xfrm>
            <a:off x="6120001" y="4441319"/>
            <a:ext cx="104709" cy="1121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>
            <a:extLst>
              <a:ext uri="{FF2B5EF4-FFF2-40B4-BE49-F238E27FC236}">
                <a16:creationId xmlns:a16="http://schemas.microsoft.com/office/drawing/2014/main" id="{9FC1A17B-F065-8B49-991E-43B384FCB22A}"/>
              </a:ext>
            </a:extLst>
          </p:cNvPr>
          <p:cNvSpPr/>
          <p:nvPr/>
        </p:nvSpPr>
        <p:spPr>
          <a:xfrm>
            <a:off x="5838260" y="3421856"/>
            <a:ext cx="140548" cy="1365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75D3ACCE-3FD8-8745-A28B-79C17605F528}"/>
              </a:ext>
            </a:extLst>
          </p:cNvPr>
          <p:cNvCxnSpPr>
            <a:cxnSpLocks/>
            <a:stCxn id="149" idx="5"/>
            <a:endCxn id="67" idx="1"/>
          </p:cNvCxnSpPr>
          <p:nvPr/>
        </p:nvCxnSpPr>
        <p:spPr>
          <a:xfrm>
            <a:off x="7339432" y="2769076"/>
            <a:ext cx="947005" cy="87479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F18751F4-2082-F643-8931-E956B2B8E753}"/>
              </a:ext>
            </a:extLst>
          </p:cNvPr>
          <p:cNvCxnSpPr>
            <a:cxnSpLocks/>
          </p:cNvCxnSpPr>
          <p:nvPr/>
        </p:nvCxnSpPr>
        <p:spPr>
          <a:xfrm>
            <a:off x="7100097" y="2539536"/>
            <a:ext cx="1075778" cy="17913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7AAD4998-2DE9-DA4D-94AE-09A28A826414}"/>
              </a:ext>
            </a:extLst>
          </p:cNvPr>
          <p:cNvCxnSpPr>
            <a:cxnSpLocks/>
            <a:stCxn id="9" idx="6"/>
            <a:endCxn id="59" idx="1"/>
          </p:cNvCxnSpPr>
          <p:nvPr/>
        </p:nvCxnSpPr>
        <p:spPr>
          <a:xfrm flipV="1">
            <a:off x="6836933" y="2078956"/>
            <a:ext cx="1449504" cy="15681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E185DECA-956B-1640-AA19-D949E9921BA5}"/>
              </a:ext>
            </a:extLst>
          </p:cNvPr>
          <p:cNvCxnSpPr>
            <a:cxnSpLocks/>
            <a:endCxn id="10" idx="2"/>
          </p:cNvCxnSpPr>
          <p:nvPr/>
        </p:nvCxnSpPr>
        <p:spPr>
          <a:xfrm>
            <a:off x="2769674" y="903921"/>
            <a:ext cx="3095376" cy="42814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21AFB4B4-B0DC-5746-80B2-E2E7071849A2}"/>
              </a:ext>
            </a:extLst>
          </p:cNvPr>
          <p:cNvCxnSpPr>
            <a:cxnSpLocks/>
            <a:endCxn id="11" idx="5"/>
          </p:cNvCxnSpPr>
          <p:nvPr/>
        </p:nvCxnSpPr>
        <p:spPr>
          <a:xfrm flipH="1" flipV="1">
            <a:off x="5740315" y="1123284"/>
            <a:ext cx="2525688" cy="5115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id="{0DF49EE8-2174-EA4F-9AFB-A6D9926CF9BD}"/>
              </a:ext>
            </a:extLst>
          </p:cNvPr>
          <p:cNvCxnSpPr>
            <a:cxnSpLocks/>
            <a:endCxn id="77" idx="2"/>
          </p:cNvCxnSpPr>
          <p:nvPr/>
        </p:nvCxnSpPr>
        <p:spPr>
          <a:xfrm flipV="1">
            <a:off x="3719301" y="2517803"/>
            <a:ext cx="2021341" cy="7992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F5610861-AD6A-CB4B-8756-5D8F9BDB5D3C}"/>
              </a:ext>
            </a:extLst>
          </p:cNvPr>
          <p:cNvCxnSpPr>
            <a:cxnSpLocks/>
            <a:endCxn id="78" idx="2"/>
          </p:cNvCxnSpPr>
          <p:nvPr/>
        </p:nvCxnSpPr>
        <p:spPr>
          <a:xfrm flipV="1">
            <a:off x="3362568" y="3038405"/>
            <a:ext cx="2351731" cy="126112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直線コネクタ 33">
            <a:extLst>
              <a:ext uri="{FF2B5EF4-FFF2-40B4-BE49-F238E27FC236}">
                <a16:creationId xmlns:a16="http://schemas.microsoft.com/office/drawing/2014/main" id="{7A35631E-B856-A241-99B5-1A930DD24F19}"/>
              </a:ext>
            </a:extLst>
          </p:cNvPr>
          <p:cNvCxnSpPr>
            <a:cxnSpLocks/>
            <a:stCxn id="19" idx="6"/>
          </p:cNvCxnSpPr>
          <p:nvPr/>
        </p:nvCxnSpPr>
        <p:spPr>
          <a:xfrm>
            <a:off x="5978808" y="3490137"/>
            <a:ext cx="2424296" cy="49819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E3813BE5-4955-EF4F-95D8-33C2BF911724}"/>
              </a:ext>
            </a:extLst>
          </p:cNvPr>
          <p:cNvCxnSpPr>
            <a:cxnSpLocks/>
            <a:stCxn id="17" idx="6"/>
            <a:endCxn id="66" idx="1"/>
          </p:cNvCxnSpPr>
          <p:nvPr/>
        </p:nvCxnSpPr>
        <p:spPr>
          <a:xfrm>
            <a:off x="6224710" y="4497404"/>
            <a:ext cx="2048731" cy="102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直線コネクタ 35">
            <a:extLst>
              <a:ext uri="{FF2B5EF4-FFF2-40B4-BE49-F238E27FC236}">
                <a16:creationId xmlns:a16="http://schemas.microsoft.com/office/drawing/2014/main" id="{5041DDCA-F004-2548-AD83-3EA4A482997C}"/>
              </a:ext>
            </a:extLst>
          </p:cNvPr>
          <p:cNvCxnSpPr>
            <a:cxnSpLocks/>
            <a:stCxn id="99" idx="6"/>
            <a:endCxn id="68" idx="1"/>
          </p:cNvCxnSpPr>
          <p:nvPr/>
        </p:nvCxnSpPr>
        <p:spPr>
          <a:xfrm>
            <a:off x="6172354" y="5563339"/>
            <a:ext cx="2085665" cy="18601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直線コネクタ 36">
            <a:extLst>
              <a:ext uri="{FF2B5EF4-FFF2-40B4-BE49-F238E27FC236}">
                <a16:creationId xmlns:a16="http://schemas.microsoft.com/office/drawing/2014/main" id="{5C0A313E-B674-534A-9987-287E51A11EEC}"/>
              </a:ext>
            </a:extLst>
          </p:cNvPr>
          <p:cNvCxnSpPr>
            <a:cxnSpLocks/>
            <a:stCxn id="70" idx="3"/>
            <a:endCxn id="108" idx="2"/>
          </p:cNvCxnSpPr>
          <p:nvPr/>
        </p:nvCxnSpPr>
        <p:spPr>
          <a:xfrm>
            <a:off x="3889956" y="5454946"/>
            <a:ext cx="2101335" cy="63528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直線コネクタ 47">
            <a:extLst>
              <a:ext uri="{FF2B5EF4-FFF2-40B4-BE49-F238E27FC236}">
                <a16:creationId xmlns:a16="http://schemas.microsoft.com/office/drawing/2014/main" id="{46B96729-5A70-694B-8C13-D791A3E3074D}"/>
              </a:ext>
            </a:extLst>
          </p:cNvPr>
          <p:cNvCxnSpPr>
            <a:cxnSpLocks/>
            <a:stCxn id="75" idx="2"/>
          </p:cNvCxnSpPr>
          <p:nvPr/>
        </p:nvCxnSpPr>
        <p:spPr>
          <a:xfrm flipH="1">
            <a:off x="3988136" y="1901306"/>
            <a:ext cx="1717627" cy="32151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C6E97CD0-71BF-274F-A3FB-863E96E392C8}"/>
              </a:ext>
            </a:extLst>
          </p:cNvPr>
          <p:cNvSpPr txBox="1"/>
          <p:nvPr/>
        </p:nvSpPr>
        <p:spPr>
          <a:xfrm>
            <a:off x="148856" y="183634"/>
            <a:ext cx="4107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>
                <a:latin typeface="Meiryo" panose="020B0604030504040204" pitchFamily="34" charset="-128"/>
                <a:ea typeface="Meiryo" panose="020B0604030504040204" pitchFamily="34" charset="-128"/>
              </a:rPr>
              <a:t>後方</a:t>
            </a:r>
            <a:r>
              <a:rPr lang="en-US" altLang="ja-JP" dirty="0">
                <a:latin typeface="Meiryo" panose="020B0604030504040204" pitchFamily="34" charset="-128"/>
                <a:ea typeface="Meiryo" panose="020B0604030504040204" pitchFamily="34" charset="-128"/>
              </a:rPr>
              <a:t>-</a:t>
            </a:r>
            <a:r>
              <a:rPr lang="ja-JP" altLang="en-US">
                <a:latin typeface="Meiryo" panose="020B0604030504040204" pitchFamily="34" charset="-128"/>
                <a:ea typeface="Meiryo" panose="020B0604030504040204" pitchFamily="34" charset="-128"/>
              </a:rPr>
              <a:t>外方</a:t>
            </a:r>
            <a:r>
              <a:rPr kumimoji="1" lang="ja-JP" altLang="en-US">
                <a:latin typeface="Meiryo" panose="020B0604030504040204" pitchFamily="34" charset="-128"/>
                <a:ea typeface="Meiryo" panose="020B0604030504040204" pitchFamily="34" charset="-128"/>
              </a:rPr>
              <a:t>筋膜配列（</a:t>
            </a:r>
            <a:r>
              <a:rPr lang="en-US" altLang="ja-JP" dirty="0">
                <a:latin typeface="Meiryo" panose="020B0604030504040204" pitchFamily="34" charset="-128"/>
                <a:ea typeface="Meiryo" panose="020B0604030504040204" pitchFamily="34" charset="-128"/>
              </a:rPr>
              <a:t>RE</a:t>
            </a:r>
            <a:r>
              <a:rPr kumimoji="1" lang="en-US" altLang="ja-JP" dirty="0">
                <a:latin typeface="Meiryo" panose="020B0604030504040204" pitchFamily="34" charset="-128"/>
                <a:ea typeface="Meiryo" panose="020B0604030504040204" pitchFamily="34" charset="-128"/>
              </a:rPr>
              <a:t>-LA</a:t>
            </a:r>
            <a:r>
              <a:rPr kumimoji="1" lang="ja-JP" altLang="en-US">
                <a:latin typeface="Meiryo" panose="020B0604030504040204" pitchFamily="34" charset="-128"/>
                <a:ea typeface="Meiryo" panose="020B0604030504040204" pitchFamily="34" charset="-128"/>
              </a:rPr>
              <a:t>）</a:t>
            </a:r>
            <a:r>
              <a:rPr lang="en-US" altLang="ja-JP" dirty="0">
                <a:latin typeface="Meiryo" panose="020B0604030504040204" pitchFamily="34" charset="-128"/>
                <a:ea typeface="Meiryo" panose="020B0604030504040204" pitchFamily="34" charset="-128"/>
              </a:rPr>
              <a:t>【CF】</a:t>
            </a:r>
            <a:endParaRPr kumimoji="1" lang="ja-JP" altLang="en-US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7C4F2BCE-217D-8D49-B248-A0474E3D3279}"/>
              </a:ext>
            </a:extLst>
          </p:cNvPr>
          <p:cNvSpPr txBox="1"/>
          <p:nvPr/>
        </p:nvSpPr>
        <p:spPr>
          <a:xfrm>
            <a:off x="8273441" y="305314"/>
            <a:ext cx="17812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Meiryo" panose="020B0604030504040204" pitchFamily="34" charset="-128"/>
                <a:ea typeface="Meiryo" panose="020B0604030504040204" pitchFamily="34" charset="-128"/>
              </a:rPr>
              <a:t>CP1</a:t>
            </a:r>
            <a:r>
              <a:rPr kumimoji="1"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：側頭筋の前縁</a:t>
            </a:r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C9538459-7279-574E-AE21-A48021F05AA2}"/>
              </a:ext>
            </a:extLst>
          </p:cNvPr>
          <p:cNvSpPr txBox="1"/>
          <p:nvPr/>
        </p:nvSpPr>
        <p:spPr>
          <a:xfrm>
            <a:off x="8276634" y="683322"/>
            <a:ext cx="29690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Meiryo" panose="020B0604030504040204" pitchFamily="34" charset="-128"/>
                <a:ea typeface="Meiryo" panose="020B0604030504040204" pitchFamily="34" charset="-128"/>
              </a:rPr>
              <a:t>CP2</a:t>
            </a:r>
            <a:r>
              <a:rPr kumimoji="1"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：頭頂と耳軸を結ぶ線の中点</a:t>
            </a:r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EF6AD2D5-FA79-2240-A0F7-3F28F2956D64}"/>
              </a:ext>
            </a:extLst>
          </p:cNvPr>
          <p:cNvSpPr txBox="1"/>
          <p:nvPr/>
        </p:nvSpPr>
        <p:spPr>
          <a:xfrm>
            <a:off x="8286437" y="1817346"/>
            <a:ext cx="34163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Meiryo" panose="020B0604030504040204" pitchFamily="34" charset="-128"/>
                <a:ea typeface="Meiryo" panose="020B0604030504040204" pitchFamily="34" charset="-128"/>
              </a:rPr>
              <a:t>CU</a:t>
            </a:r>
            <a:r>
              <a:rPr kumimoji="1"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：橈側手根伸筋の後方</a:t>
            </a:r>
            <a:r>
              <a:rPr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の溝</a:t>
            </a:r>
            <a:endParaRPr lang="en-US" altLang="ja-JP" sz="1400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r>
              <a:rPr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　　（外側上顆と肘頭の間の溝の遠位）</a:t>
            </a:r>
            <a:endParaRPr kumimoji="1" lang="ja-JP" altLang="en-US" sz="140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8B7FF435-5905-DA4D-9143-BA2D1697C826}"/>
              </a:ext>
            </a:extLst>
          </p:cNvPr>
          <p:cNvSpPr txBox="1"/>
          <p:nvPr/>
        </p:nvSpPr>
        <p:spPr>
          <a:xfrm>
            <a:off x="8273441" y="1439338"/>
            <a:ext cx="39533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Meiryo" panose="020B0604030504040204" pitchFamily="34" charset="-128"/>
                <a:ea typeface="Meiryo" panose="020B0604030504040204" pitchFamily="34" charset="-128"/>
              </a:rPr>
              <a:t>CL</a:t>
            </a:r>
            <a:r>
              <a:rPr kumimoji="1"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：僧帽筋と板状筋の間の溝（</a:t>
            </a:r>
            <a:r>
              <a:rPr kumimoji="1" lang="en-US" altLang="ja-JP" sz="1400" dirty="0">
                <a:latin typeface="Meiryo" panose="020B0604030504040204" pitchFamily="34" charset="-128"/>
                <a:ea typeface="Meiryo" panose="020B0604030504040204" pitchFamily="34" charset="-128"/>
              </a:rPr>
              <a:t>C2-3</a:t>
            </a:r>
            <a:r>
              <a:rPr kumimoji="1"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の高さ）</a:t>
            </a:r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EB5CFD1C-2089-FD45-80C8-8F12CA4623B2}"/>
              </a:ext>
            </a:extLst>
          </p:cNvPr>
          <p:cNvSpPr txBox="1"/>
          <p:nvPr/>
        </p:nvSpPr>
        <p:spPr>
          <a:xfrm>
            <a:off x="8274353" y="2410797"/>
            <a:ext cx="34115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Meiryo" panose="020B0604030504040204" pitchFamily="34" charset="-128"/>
                <a:ea typeface="Meiryo" panose="020B0604030504040204" pitchFamily="34" charset="-128"/>
              </a:rPr>
              <a:t>CA1</a:t>
            </a:r>
            <a:r>
              <a:rPr kumimoji="1"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：母指伸筋および母指外転筋の近位</a:t>
            </a:r>
            <a:endParaRPr kumimoji="1" lang="en-US" altLang="ja-JP" sz="1400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r>
              <a:rPr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　　</a:t>
            </a:r>
            <a:r>
              <a:rPr kumimoji="1"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（前腕遠位</a:t>
            </a:r>
            <a:r>
              <a:rPr kumimoji="1" lang="en-US" altLang="ja-JP" sz="1400" dirty="0">
                <a:latin typeface="Meiryo" panose="020B0604030504040204" pitchFamily="34" charset="-128"/>
                <a:ea typeface="Meiryo" panose="020B0604030504040204" pitchFamily="34" charset="-128"/>
              </a:rPr>
              <a:t>1/3</a:t>
            </a:r>
            <a:r>
              <a:rPr kumimoji="1"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）</a:t>
            </a:r>
          </a:p>
        </p:txBody>
      </p: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F9C512BA-A819-8B40-847B-D06E2EC10F5F}"/>
              </a:ext>
            </a:extLst>
          </p:cNvPr>
          <p:cNvSpPr txBox="1"/>
          <p:nvPr/>
        </p:nvSpPr>
        <p:spPr>
          <a:xfrm>
            <a:off x="143418" y="2134249"/>
            <a:ext cx="39549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>
                <a:latin typeface="Meiryo" panose="020B0604030504040204" pitchFamily="34" charset="-128"/>
                <a:ea typeface="Meiryo" panose="020B0604030504040204" pitchFamily="34" charset="-128"/>
              </a:rPr>
              <a:t>TH</a:t>
            </a:r>
            <a:r>
              <a:rPr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：肩甲骨内側縁と僧帽筋下縁の交点の領域</a:t>
            </a:r>
            <a:endParaRPr kumimoji="1" lang="ja-JP" altLang="en-US" sz="140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3A5771F7-FA67-3642-B64C-A1BC0799F6B4}"/>
              </a:ext>
            </a:extLst>
          </p:cNvPr>
          <p:cNvSpPr txBox="1"/>
          <p:nvPr/>
        </p:nvSpPr>
        <p:spPr>
          <a:xfrm>
            <a:off x="151562" y="3477109"/>
            <a:ext cx="39130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>
                <a:latin typeface="Meiryo" panose="020B0604030504040204" pitchFamily="34" charset="-128"/>
                <a:ea typeface="Meiryo" panose="020B0604030504040204" pitchFamily="34" charset="-128"/>
              </a:rPr>
              <a:t>LU</a:t>
            </a:r>
            <a:r>
              <a:rPr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：腸肋筋の肋骨付着部上（</a:t>
            </a:r>
            <a:r>
              <a:rPr lang="en-US" altLang="ja-JP" sz="1400" dirty="0">
                <a:latin typeface="Meiryo" panose="020B0604030504040204" pitchFamily="34" charset="-128"/>
                <a:ea typeface="Meiryo" panose="020B0604030504040204" pitchFamily="34" charset="-128"/>
              </a:rPr>
              <a:t>T12-L1</a:t>
            </a:r>
            <a:r>
              <a:rPr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の高さ）</a:t>
            </a:r>
            <a:endParaRPr kumimoji="1" lang="ja-JP" altLang="en-US" sz="140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8C5B22FB-0BE2-C744-AF08-84E324BEA9BE}"/>
              </a:ext>
            </a:extLst>
          </p:cNvPr>
          <p:cNvSpPr txBox="1"/>
          <p:nvPr/>
        </p:nvSpPr>
        <p:spPr>
          <a:xfrm>
            <a:off x="8273441" y="3975707"/>
            <a:ext cx="20409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>
                <a:latin typeface="Meiryo" panose="020B0604030504040204" pitchFamily="34" charset="-128"/>
                <a:ea typeface="Meiryo" panose="020B0604030504040204" pitchFamily="34" charset="-128"/>
              </a:rPr>
              <a:t>CX</a:t>
            </a:r>
            <a:r>
              <a:rPr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：坐骨結節の外側面</a:t>
            </a:r>
            <a:endParaRPr kumimoji="1" lang="ja-JP" altLang="en-US" sz="140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74F9E6F3-DE8C-0F48-84F0-ED4ECFC7D311}"/>
              </a:ext>
            </a:extLst>
          </p:cNvPr>
          <p:cNvSpPr txBox="1"/>
          <p:nvPr/>
        </p:nvSpPr>
        <p:spPr>
          <a:xfrm>
            <a:off x="143418" y="766288"/>
            <a:ext cx="25058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>
                <a:latin typeface="Meiryo" panose="020B0604030504040204" pitchFamily="34" charset="-128"/>
                <a:ea typeface="Meiryo" panose="020B0604030504040204" pitchFamily="34" charset="-128"/>
              </a:rPr>
              <a:t>SC1</a:t>
            </a:r>
            <a:r>
              <a:rPr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：乳頭線上の僧帽筋前縁</a:t>
            </a:r>
            <a:endParaRPr kumimoji="1" lang="ja-JP" altLang="en-US" sz="140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4B9A278E-D191-0047-8940-9EE6928D4897}"/>
              </a:ext>
            </a:extLst>
          </p:cNvPr>
          <p:cNvSpPr txBox="1"/>
          <p:nvPr/>
        </p:nvSpPr>
        <p:spPr>
          <a:xfrm>
            <a:off x="8273441" y="4353715"/>
            <a:ext cx="38811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>
                <a:latin typeface="Meiryo" panose="020B0604030504040204" pitchFamily="34" charset="-128"/>
                <a:ea typeface="Meiryo" panose="020B0604030504040204" pitchFamily="34" charset="-128"/>
              </a:rPr>
              <a:t>GE1</a:t>
            </a:r>
            <a:r>
              <a:rPr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：大腿二頭筋の内側部で腸脛靭帯の後方</a:t>
            </a:r>
            <a:endParaRPr kumimoji="1" lang="ja-JP" altLang="en-US" sz="140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8C4D855E-310E-5A4B-95B6-529E106E5003}"/>
              </a:ext>
            </a:extLst>
          </p:cNvPr>
          <p:cNvSpPr txBox="1"/>
          <p:nvPr/>
        </p:nvSpPr>
        <p:spPr>
          <a:xfrm>
            <a:off x="8286437" y="3382256"/>
            <a:ext cx="32640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>
                <a:latin typeface="Meiryo" panose="020B0604030504040204" pitchFamily="34" charset="-128"/>
                <a:ea typeface="Meiryo" panose="020B0604030504040204" pitchFamily="34" charset="-128"/>
              </a:rPr>
              <a:t>DI</a:t>
            </a:r>
            <a:r>
              <a:rPr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：長母指伸筋腱と短母指伸筋腱の間</a:t>
            </a:r>
            <a:endParaRPr lang="en-US" altLang="ja-JP" sz="1400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r>
              <a:rPr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　　（タバコ窩内）</a:t>
            </a:r>
            <a:endParaRPr kumimoji="1" lang="ja-JP" altLang="en-US" sz="140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E9C34CD4-05A2-3B4E-B261-93607D76DD90}"/>
              </a:ext>
            </a:extLst>
          </p:cNvPr>
          <p:cNvSpPr txBox="1"/>
          <p:nvPr/>
        </p:nvSpPr>
        <p:spPr>
          <a:xfrm>
            <a:off x="8258019" y="5487739"/>
            <a:ext cx="30355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>
                <a:latin typeface="Meiryo" panose="020B0604030504040204" pitchFamily="34" charset="-128"/>
                <a:ea typeface="Meiryo" panose="020B0604030504040204" pitchFamily="34" charset="-128"/>
              </a:rPr>
              <a:t>TA1</a:t>
            </a:r>
            <a:r>
              <a:rPr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：アキレス腱と腓骨の間の領域</a:t>
            </a:r>
            <a:endParaRPr lang="en-US" altLang="ja-JP" sz="1400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r>
              <a:rPr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　　（下腿遠位</a:t>
            </a:r>
            <a:r>
              <a:rPr lang="en-US" altLang="ja-JP" sz="1400" dirty="0">
                <a:latin typeface="Meiryo" panose="020B0604030504040204" pitchFamily="34" charset="-128"/>
                <a:ea typeface="Meiryo" panose="020B0604030504040204" pitchFamily="34" charset="-128"/>
              </a:rPr>
              <a:t>1/3</a:t>
            </a:r>
            <a:r>
              <a:rPr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）</a:t>
            </a:r>
            <a:endParaRPr kumimoji="1" lang="ja-JP" altLang="en-US" sz="140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683CAC92-CA2D-E743-9589-C660567337E0}"/>
              </a:ext>
            </a:extLst>
          </p:cNvPr>
          <p:cNvSpPr txBox="1"/>
          <p:nvPr/>
        </p:nvSpPr>
        <p:spPr>
          <a:xfrm>
            <a:off x="143418" y="5301057"/>
            <a:ext cx="37465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>
                <a:latin typeface="Meiryo" panose="020B0604030504040204" pitchFamily="34" charset="-128"/>
                <a:ea typeface="Meiryo" panose="020B0604030504040204" pitchFamily="34" charset="-128"/>
              </a:rPr>
              <a:t>PE1</a:t>
            </a:r>
            <a:r>
              <a:rPr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：外果とアキレス腱の間（踵骨上縁上）</a:t>
            </a:r>
            <a:endParaRPr kumimoji="1" lang="ja-JP" altLang="en-US" sz="140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73" name="円/楕円 72">
            <a:extLst>
              <a:ext uri="{FF2B5EF4-FFF2-40B4-BE49-F238E27FC236}">
                <a16:creationId xmlns:a16="http://schemas.microsoft.com/office/drawing/2014/main" id="{0A49C23D-7F37-BE41-99A3-720894FF7875}"/>
              </a:ext>
            </a:extLst>
          </p:cNvPr>
          <p:cNvSpPr/>
          <p:nvPr/>
        </p:nvSpPr>
        <p:spPr>
          <a:xfrm>
            <a:off x="6131511" y="1489318"/>
            <a:ext cx="140548" cy="1365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4" name="直線コネクタ 73">
            <a:extLst>
              <a:ext uri="{FF2B5EF4-FFF2-40B4-BE49-F238E27FC236}">
                <a16:creationId xmlns:a16="http://schemas.microsoft.com/office/drawing/2014/main" id="{35917CFA-7B3F-6446-9C2C-065BE8B5CAC9}"/>
              </a:ext>
            </a:extLst>
          </p:cNvPr>
          <p:cNvCxnSpPr>
            <a:cxnSpLocks/>
          </p:cNvCxnSpPr>
          <p:nvPr/>
        </p:nvCxnSpPr>
        <p:spPr>
          <a:xfrm flipV="1">
            <a:off x="3220821" y="1584615"/>
            <a:ext cx="2931273" cy="2262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6" name="テキスト ボックス 75">
            <a:extLst>
              <a:ext uri="{FF2B5EF4-FFF2-40B4-BE49-F238E27FC236}">
                <a16:creationId xmlns:a16="http://schemas.microsoft.com/office/drawing/2014/main" id="{798A8A30-27D4-3047-9860-5A9CE9D4B5AA}"/>
              </a:ext>
            </a:extLst>
          </p:cNvPr>
          <p:cNvSpPr txBox="1"/>
          <p:nvPr/>
        </p:nvSpPr>
        <p:spPr>
          <a:xfrm>
            <a:off x="133116" y="1678262"/>
            <a:ext cx="30877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Meiryo" panose="020B0604030504040204" pitchFamily="34" charset="-128"/>
                <a:ea typeface="Meiryo" panose="020B0604030504040204" pitchFamily="34" charset="-128"/>
              </a:rPr>
              <a:t>HU</a:t>
            </a:r>
            <a:r>
              <a:rPr kumimoji="1"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：三角筋後部線維</a:t>
            </a:r>
            <a:r>
              <a:rPr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上（</a:t>
            </a:r>
            <a:r>
              <a:rPr kumimoji="1" lang="en-US" altLang="ja-JP" sz="1400" dirty="0">
                <a:latin typeface="Meiryo" panose="020B0604030504040204" pitchFamily="34" charset="-128"/>
                <a:ea typeface="Meiryo" panose="020B0604030504040204" pitchFamily="34" charset="-128"/>
              </a:rPr>
              <a:t>1/2</a:t>
            </a:r>
            <a:r>
              <a:rPr kumimoji="1"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遠位）</a:t>
            </a:r>
          </a:p>
        </p:txBody>
      </p:sp>
      <p:sp>
        <p:nvSpPr>
          <p:cNvPr id="50" name="円/楕円 49">
            <a:extLst>
              <a:ext uri="{FF2B5EF4-FFF2-40B4-BE49-F238E27FC236}">
                <a16:creationId xmlns:a16="http://schemas.microsoft.com/office/drawing/2014/main" id="{0C490EB9-ECE8-674F-89D5-3BDD5423E313}"/>
              </a:ext>
            </a:extLst>
          </p:cNvPr>
          <p:cNvSpPr/>
          <p:nvPr/>
        </p:nvSpPr>
        <p:spPr>
          <a:xfrm>
            <a:off x="5978808" y="601467"/>
            <a:ext cx="70274" cy="905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1" name="直線コネクタ 50">
            <a:extLst>
              <a:ext uri="{FF2B5EF4-FFF2-40B4-BE49-F238E27FC236}">
                <a16:creationId xmlns:a16="http://schemas.microsoft.com/office/drawing/2014/main" id="{8EDD24FD-8BF5-0543-A22A-A6F691EAAB27}"/>
              </a:ext>
            </a:extLst>
          </p:cNvPr>
          <p:cNvCxnSpPr>
            <a:cxnSpLocks/>
            <a:stCxn id="50" idx="6"/>
            <a:endCxn id="56" idx="1"/>
          </p:cNvCxnSpPr>
          <p:nvPr/>
        </p:nvCxnSpPr>
        <p:spPr>
          <a:xfrm flipV="1">
            <a:off x="6049082" y="459203"/>
            <a:ext cx="2224359" cy="18752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円/楕円 51">
            <a:extLst>
              <a:ext uri="{FF2B5EF4-FFF2-40B4-BE49-F238E27FC236}">
                <a16:creationId xmlns:a16="http://schemas.microsoft.com/office/drawing/2014/main" id="{AEFAF20C-1205-4D4D-828F-895275FE4F66}"/>
              </a:ext>
            </a:extLst>
          </p:cNvPr>
          <p:cNvSpPr/>
          <p:nvPr/>
        </p:nvSpPr>
        <p:spPr>
          <a:xfrm flipH="1" flipV="1">
            <a:off x="5829767" y="674187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3" name="直線コネクタ 52">
            <a:extLst>
              <a:ext uri="{FF2B5EF4-FFF2-40B4-BE49-F238E27FC236}">
                <a16:creationId xmlns:a16="http://schemas.microsoft.com/office/drawing/2014/main" id="{866E2B3F-D70B-E84B-9761-0278D221A31F}"/>
              </a:ext>
            </a:extLst>
          </p:cNvPr>
          <p:cNvCxnSpPr>
            <a:cxnSpLocks/>
          </p:cNvCxnSpPr>
          <p:nvPr/>
        </p:nvCxnSpPr>
        <p:spPr>
          <a:xfrm>
            <a:off x="5864753" y="698765"/>
            <a:ext cx="2291439" cy="11943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8" name="円/楕円 57">
            <a:extLst>
              <a:ext uri="{FF2B5EF4-FFF2-40B4-BE49-F238E27FC236}">
                <a16:creationId xmlns:a16="http://schemas.microsoft.com/office/drawing/2014/main" id="{075B7628-1958-CE42-B317-C12C34893B98}"/>
              </a:ext>
            </a:extLst>
          </p:cNvPr>
          <p:cNvSpPr/>
          <p:nvPr/>
        </p:nvSpPr>
        <p:spPr>
          <a:xfrm>
            <a:off x="5753890" y="793061"/>
            <a:ext cx="70274" cy="760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9" name="直線コネクタ 68">
            <a:extLst>
              <a:ext uri="{FF2B5EF4-FFF2-40B4-BE49-F238E27FC236}">
                <a16:creationId xmlns:a16="http://schemas.microsoft.com/office/drawing/2014/main" id="{CD914CFE-8F8B-3C4F-A003-8D1DC4C402DD}"/>
              </a:ext>
            </a:extLst>
          </p:cNvPr>
          <p:cNvCxnSpPr>
            <a:cxnSpLocks/>
          </p:cNvCxnSpPr>
          <p:nvPr/>
        </p:nvCxnSpPr>
        <p:spPr>
          <a:xfrm>
            <a:off x="5824506" y="836696"/>
            <a:ext cx="2351369" cy="36774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2D5E4985-C702-8C40-A6B9-E26D9916EFD3}"/>
              </a:ext>
            </a:extLst>
          </p:cNvPr>
          <p:cNvSpPr txBox="1"/>
          <p:nvPr/>
        </p:nvSpPr>
        <p:spPr>
          <a:xfrm>
            <a:off x="8276634" y="1061330"/>
            <a:ext cx="40463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Meiryo" panose="020B0604030504040204" pitchFamily="34" charset="-128"/>
                <a:ea typeface="Meiryo" panose="020B0604030504040204" pitchFamily="34" charset="-128"/>
              </a:rPr>
              <a:t>CP3</a:t>
            </a:r>
            <a:r>
              <a:rPr kumimoji="1"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：外後頭隆起と耳輪の頂点を結ぶ線の中点</a:t>
            </a:r>
          </a:p>
        </p:txBody>
      </p:sp>
      <p:sp>
        <p:nvSpPr>
          <p:cNvPr id="75" name="円/楕円 74">
            <a:extLst>
              <a:ext uri="{FF2B5EF4-FFF2-40B4-BE49-F238E27FC236}">
                <a16:creationId xmlns:a16="http://schemas.microsoft.com/office/drawing/2014/main" id="{539DD484-31D3-BA44-AD92-B507A632976A}"/>
              </a:ext>
            </a:extLst>
          </p:cNvPr>
          <p:cNvSpPr/>
          <p:nvPr/>
        </p:nvSpPr>
        <p:spPr>
          <a:xfrm>
            <a:off x="5705763" y="1833025"/>
            <a:ext cx="140548" cy="1365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円/楕円 76">
            <a:extLst>
              <a:ext uri="{FF2B5EF4-FFF2-40B4-BE49-F238E27FC236}">
                <a16:creationId xmlns:a16="http://schemas.microsoft.com/office/drawing/2014/main" id="{3E810D4F-CB0B-044B-8DC6-110D9E93896E}"/>
              </a:ext>
            </a:extLst>
          </p:cNvPr>
          <p:cNvSpPr/>
          <p:nvPr/>
        </p:nvSpPr>
        <p:spPr>
          <a:xfrm>
            <a:off x="5740642" y="2449522"/>
            <a:ext cx="140548" cy="1365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円/楕円 77">
            <a:extLst>
              <a:ext uri="{FF2B5EF4-FFF2-40B4-BE49-F238E27FC236}">
                <a16:creationId xmlns:a16="http://schemas.microsoft.com/office/drawing/2014/main" id="{84B47BBF-E37B-A04B-8BC3-32D862A73E2B}"/>
              </a:ext>
            </a:extLst>
          </p:cNvPr>
          <p:cNvSpPr/>
          <p:nvPr/>
        </p:nvSpPr>
        <p:spPr>
          <a:xfrm>
            <a:off x="5714299" y="2970124"/>
            <a:ext cx="140548" cy="1365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" name="円/楕円 94">
            <a:extLst>
              <a:ext uri="{FF2B5EF4-FFF2-40B4-BE49-F238E27FC236}">
                <a16:creationId xmlns:a16="http://schemas.microsoft.com/office/drawing/2014/main" id="{0A16FAE8-54EB-B84D-ACE5-5F31B87DF8EE}"/>
              </a:ext>
            </a:extLst>
          </p:cNvPr>
          <p:cNvSpPr/>
          <p:nvPr/>
        </p:nvSpPr>
        <p:spPr>
          <a:xfrm>
            <a:off x="6120000" y="4681830"/>
            <a:ext cx="104709" cy="1121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6" name="直線コネクタ 95">
            <a:extLst>
              <a:ext uri="{FF2B5EF4-FFF2-40B4-BE49-F238E27FC236}">
                <a16:creationId xmlns:a16="http://schemas.microsoft.com/office/drawing/2014/main" id="{11C93AAD-C9F2-B94E-AF29-8B100FC16DF5}"/>
              </a:ext>
            </a:extLst>
          </p:cNvPr>
          <p:cNvCxnSpPr>
            <a:cxnSpLocks/>
            <a:stCxn id="95" idx="6"/>
            <a:endCxn id="98" idx="1"/>
          </p:cNvCxnSpPr>
          <p:nvPr/>
        </p:nvCxnSpPr>
        <p:spPr>
          <a:xfrm>
            <a:off x="6224709" y="4737915"/>
            <a:ext cx="2061728" cy="14769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8" name="テキスト ボックス 97">
            <a:extLst>
              <a:ext uri="{FF2B5EF4-FFF2-40B4-BE49-F238E27FC236}">
                <a16:creationId xmlns:a16="http://schemas.microsoft.com/office/drawing/2014/main" id="{BF2105A0-3A20-1445-9420-0AFF2F58A0A0}"/>
              </a:ext>
            </a:extLst>
          </p:cNvPr>
          <p:cNvSpPr txBox="1"/>
          <p:nvPr/>
        </p:nvSpPr>
        <p:spPr>
          <a:xfrm>
            <a:off x="8286437" y="4731723"/>
            <a:ext cx="34115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>
                <a:latin typeface="Meiryo" panose="020B0604030504040204" pitchFamily="34" charset="-128"/>
                <a:ea typeface="Meiryo" panose="020B0604030504040204" pitchFamily="34" charset="-128"/>
              </a:rPr>
              <a:t>GE2</a:t>
            </a:r>
            <a:r>
              <a:rPr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：腓腹筋外側頭上（腓骨頭の高さ）</a:t>
            </a:r>
            <a:endParaRPr kumimoji="1" lang="ja-JP" altLang="en-US" sz="140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99" name="円/楕円 98">
            <a:extLst>
              <a:ext uri="{FF2B5EF4-FFF2-40B4-BE49-F238E27FC236}">
                <a16:creationId xmlns:a16="http://schemas.microsoft.com/office/drawing/2014/main" id="{8BD1EE4B-FC55-E64A-AB8B-24505FF3D444}"/>
              </a:ext>
            </a:extLst>
          </p:cNvPr>
          <p:cNvSpPr/>
          <p:nvPr/>
        </p:nvSpPr>
        <p:spPr>
          <a:xfrm>
            <a:off x="6067645" y="5507254"/>
            <a:ext cx="104709" cy="1121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" name="円/楕円 103">
            <a:extLst>
              <a:ext uri="{FF2B5EF4-FFF2-40B4-BE49-F238E27FC236}">
                <a16:creationId xmlns:a16="http://schemas.microsoft.com/office/drawing/2014/main" id="{7919BDAA-F945-4842-B3D2-18D17C37DA52}"/>
              </a:ext>
            </a:extLst>
          </p:cNvPr>
          <p:cNvSpPr/>
          <p:nvPr/>
        </p:nvSpPr>
        <p:spPr>
          <a:xfrm>
            <a:off x="6050897" y="5721903"/>
            <a:ext cx="104709" cy="1121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05" name="直線コネクタ 104">
            <a:extLst>
              <a:ext uri="{FF2B5EF4-FFF2-40B4-BE49-F238E27FC236}">
                <a16:creationId xmlns:a16="http://schemas.microsoft.com/office/drawing/2014/main" id="{853A681B-7B4D-E841-8873-6632BC95FF3C}"/>
              </a:ext>
            </a:extLst>
          </p:cNvPr>
          <p:cNvCxnSpPr>
            <a:cxnSpLocks/>
            <a:stCxn id="104" idx="5"/>
          </p:cNvCxnSpPr>
          <p:nvPr/>
        </p:nvCxnSpPr>
        <p:spPr>
          <a:xfrm>
            <a:off x="6140272" y="5817645"/>
            <a:ext cx="2118708" cy="3174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7" name="テキスト ボックス 106">
            <a:extLst>
              <a:ext uri="{FF2B5EF4-FFF2-40B4-BE49-F238E27FC236}">
                <a16:creationId xmlns:a16="http://schemas.microsoft.com/office/drawing/2014/main" id="{8ED1D51C-3623-2E4D-8C19-B5B17C9DCF44}"/>
              </a:ext>
            </a:extLst>
          </p:cNvPr>
          <p:cNvSpPr txBox="1"/>
          <p:nvPr/>
        </p:nvSpPr>
        <p:spPr>
          <a:xfrm>
            <a:off x="8272527" y="6081193"/>
            <a:ext cx="30355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>
                <a:latin typeface="Meiryo" panose="020B0604030504040204" pitchFamily="34" charset="-128"/>
                <a:ea typeface="Meiryo" panose="020B0604030504040204" pitchFamily="34" charset="-128"/>
              </a:rPr>
              <a:t>TA2</a:t>
            </a:r>
            <a:r>
              <a:rPr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：アキレス腱と腓骨の間の領域</a:t>
            </a:r>
            <a:endParaRPr lang="en-US" altLang="ja-JP" sz="1400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r>
              <a:rPr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　　（長腓骨筋上）</a:t>
            </a:r>
            <a:endParaRPr kumimoji="1" lang="ja-JP" altLang="en-US" sz="140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08" name="円/楕円 107">
            <a:extLst>
              <a:ext uri="{FF2B5EF4-FFF2-40B4-BE49-F238E27FC236}">
                <a16:creationId xmlns:a16="http://schemas.microsoft.com/office/drawing/2014/main" id="{8FC7BFC2-B22D-E744-801C-1687D13C6A97}"/>
              </a:ext>
            </a:extLst>
          </p:cNvPr>
          <p:cNvSpPr/>
          <p:nvPr/>
        </p:nvSpPr>
        <p:spPr>
          <a:xfrm>
            <a:off x="5991291" y="6034150"/>
            <a:ext cx="104709" cy="1121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" name="円/楕円 110">
            <a:extLst>
              <a:ext uri="{FF2B5EF4-FFF2-40B4-BE49-F238E27FC236}">
                <a16:creationId xmlns:a16="http://schemas.microsoft.com/office/drawing/2014/main" id="{EC297B86-52A6-1A41-9F54-539695440295}"/>
              </a:ext>
            </a:extLst>
          </p:cNvPr>
          <p:cNvSpPr/>
          <p:nvPr/>
        </p:nvSpPr>
        <p:spPr>
          <a:xfrm>
            <a:off x="5994703" y="6184669"/>
            <a:ext cx="104709" cy="1121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" name="円/楕円 111">
            <a:extLst>
              <a:ext uri="{FF2B5EF4-FFF2-40B4-BE49-F238E27FC236}">
                <a16:creationId xmlns:a16="http://schemas.microsoft.com/office/drawing/2014/main" id="{848A7FEC-50A8-AC49-8505-AD89BEF19614}"/>
              </a:ext>
            </a:extLst>
          </p:cNvPr>
          <p:cNvSpPr/>
          <p:nvPr/>
        </p:nvSpPr>
        <p:spPr>
          <a:xfrm>
            <a:off x="6092124" y="6125058"/>
            <a:ext cx="104709" cy="1121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13" name="直線コネクタ 112">
            <a:extLst>
              <a:ext uri="{FF2B5EF4-FFF2-40B4-BE49-F238E27FC236}">
                <a16:creationId xmlns:a16="http://schemas.microsoft.com/office/drawing/2014/main" id="{CC286F30-32FD-944A-8D7D-3B71EFFDB18F}"/>
              </a:ext>
            </a:extLst>
          </p:cNvPr>
          <p:cNvCxnSpPr>
            <a:cxnSpLocks/>
            <a:endCxn id="111" idx="2"/>
          </p:cNvCxnSpPr>
          <p:nvPr/>
        </p:nvCxnSpPr>
        <p:spPr>
          <a:xfrm>
            <a:off x="4357283" y="5976377"/>
            <a:ext cx="1637420" cy="26437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4" name="テキスト ボックス 113">
            <a:extLst>
              <a:ext uri="{FF2B5EF4-FFF2-40B4-BE49-F238E27FC236}">
                <a16:creationId xmlns:a16="http://schemas.microsoft.com/office/drawing/2014/main" id="{FCACA5F2-0D0E-A347-8F04-F66BF8B4E9DD}"/>
              </a:ext>
            </a:extLst>
          </p:cNvPr>
          <p:cNvSpPr txBox="1"/>
          <p:nvPr/>
        </p:nvSpPr>
        <p:spPr>
          <a:xfrm>
            <a:off x="151562" y="5757044"/>
            <a:ext cx="43749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>
                <a:latin typeface="Meiryo" panose="020B0604030504040204" pitchFamily="34" charset="-128"/>
                <a:ea typeface="Meiryo" panose="020B0604030504040204" pitchFamily="34" charset="-128"/>
              </a:rPr>
              <a:t>PE2</a:t>
            </a:r>
            <a:r>
              <a:rPr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：踵骨の外側縁上（アキレス腱付着部の高さ）</a:t>
            </a:r>
            <a:endParaRPr kumimoji="1" lang="ja-JP" altLang="en-US" sz="140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25" name="テキスト ボックス 124">
            <a:extLst>
              <a:ext uri="{FF2B5EF4-FFF2-40B4-BE49-F238E27FC236}">
                <a16:creationId xmlns:a16="http://schemas.microsoft.com/office/drawing/2014/main" id="{8678E7A9-14FB-3A4A-9FA1-608BCB6634E8}"/>
              </a:ext>
            </a:extLst>
          </p:cNvPr>
          <p:cNvSpPr txBox="1"/>
          <p:nvPr/>
        </p:nvSpPr>
        <p:spPr>
          <a:xfrm>
            <a:off x="143418" y="6213033"/>
            <a:ext cx="15921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>
                <a:latin typeface="Meiryo" panose="020B0604030504040204" pitchFamily="34" charset="-128"/>
                <a:ea typeface="Meiryo" panose="020B0604030504040204" pitchFamily="34" charset="-128"/>
              </a:rPr>
              <a:t>PE3</a:t>
            </a:r>
            <a:r>
              <a:rPr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：踵腓靱帯上</a:t>
            </a:r>
            <a:endParaRPr kumimoji="1" lang="ja-JP" altLang="en-US" sz="140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cxnSp>
        <p:nvCxnSpPr>
          <p:cNvPr id="126" name="直線コネクタ 125">
            <a:extLst>
              <a:ext uri="{FF2B5EF4-FFF2-40B4-BE49-F238E27FC236}">
                <a16:creationId xmlns:a16="http://schemas.microsoft.com/office/drawing/2014/main" id="{6CEC83B8-414D-C341-A271-D2C20E4C9C25}"/>
              </a:ext>
            </a:extLst>
          </p:cNvPr>
          <p:cNvCxnSpPr>
            <a:cxnSpLocks/>
            <a:endCxn id="112" idx="2"/>
          </p:cNvCxnSpPr>
          <p:nvPr/>
        </p:nvCxnSpPr>
        <p:spPr>
          <a:xfrm flipV="1">
            <a:off x="2266083" y="6181143"/>
            <a:ext cx="3826041" cy="16552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1" name="円/楕円 130">
            <a:extLst>
              <a:ext uri="{FF2B5EF4-FFF2-40B4-BE49-F238E27FC236}">
                <a16:creationId xmlns:a16="http://schemas.microsoft.com/office/drawing/2014/main" id="{3559C553-CB57-F540-99EC-4409D73C67FA}"/>
              </a:ext>
            </a:extLst>
          </p:cNvPr>
          <p:cNvSpPr/>
          <p:nvPr/>
        </p:nvSpPr>
        <p:spPr>
          <a:xfrm>
            <a:off x="5992751" y="1375366"/>
            <a:ext cx="54607" cy="583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33" name="直線コネクタ 132">
            <a:extLst>
              <a:ext uri="{FF2B5EF4-FFF2-40B4-BE49-F238E27FC236}">
                <a16:creationId xmlns:a16="http://schemas.microsoft.com/office/drawing/2014/main" id="{C15DA2B2-2A8C-134F-BEE3-85CEC64E692A}"/>
              </a:ext>
            </a:extLst>
          </p:cNvPr>
          <p:cNvCxnSpPr>
            <a:cxnSpLocks/>
            <a:stCxn id="135" idx="3"/>
            <a:endCxn id="131" idx="1"/>
          </p:cNvCxnSpPr>
          <p:nvPr/>
        </p:nvCxnSpPr>
        <p:spPr>
          <a:xfrm>
            <a:off x="3362568" y="1376164"/>
            <a:ext cx="2638180" cy="77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5" name="テキスト ボックス 134">
            <a:extLst>
              <a:ext uri="{FF2B5EF4-FFF2-40B4-BE49-F238E27FC236}">
                <a16:creationId xmlns:a16="http://schemas.microsoft.com/office/drawing/2014/main" id="{419A889F-98DA-AD40-A1A9-A58BFA5D9724}"/>
              </a:ext>
            </a:extLst>
          </p:cNvPr>
          <p:cNvSpPr txBox="1"/>
          <p:nvPr/>
        </p:nvSpPr>
        <p:spPr>
          <a:xfrm>
            <a:off x="138609" y="1222275"/>
            <a:ext cx="32239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>
                <a:latin typeface="Meiryo" panose="020B0604030504040204" pitchFamily="34" charset="-128"/>
                <a:ea typeface="Meiryo" panose="020B0604030504040204" pitchFamily="34" charset="-128"/>
              </a:rPr>
              <a:t>SC2</a:t>
            </a:r>
            <a:r>
              <a:rPr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：肩鎖靭帯上（棘上窩の外側部）</a:t>
            </a:r>
            <a:endParaRPr kumimoji="1" lang="ja-JP" altLang="en-US" sz="140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43" name="テキスト ボックス 142">
            <a:extLst>
              <a:ext uri="{FF2B5EF4-FFF2-40B4-BE49-F238E27FC236}">
                <a16:creationId xmlns:a16="http://schemas.microsoft.com/office/drawing/2014/main" id="{CC83DE41-666A-2F4F-9656-C92B16655D8F}"/>
              </a:ext>
            </a:extLst>
          </p:cNvPr>
          <p:cNvSpPr txBox="1"/>
          <p:nvPr/>
        </p:nvSpPr>
        <p:spPr>
          <a:xfrm>
            <a:off x="8274353" y="3004248"/>
            <a:ext cx="34115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Meiryo" panose="020B0604030504040204" pitchFamily="34" charset="-128"/>
                <a:ea typeface="Meiryo" panose="020B0604030504040204" pitchFamily="34" charset="-128"/>
              </a:rPr>
              <a:t>CA2</a:t>
            </a:r>
            <a:r>
              <a:rPr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：母指伸筋および母指外転筋の遠位</a:t>
            </a:r>
            <a:endParaRPr lang="en-US" altLang="ja-JP" sz="1400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44" name="円/楕円 143">
            <a:extLst>
              <a:ext uri="{FF2B5EF4-FFF2-40B4-BE49-F238E27FC236}">
                <a16:creationId xmlns:a16="http://schemas.microsoft.com/office/drawing/2014/main" id="{1D32FF1C-86DC-FF43-BDA7-F9D8D2899E23}"/>
              </a:ext>
            </a:extLst>
          </p:cNvPr>
          <p:cNvSpPr/>
          <p:nvPr/>
        </p:nvSpPr>
        <p:spPr>
          <a:xfrm>
            <a:off x="7120898" y="2615560"/>
            <a:ext cx="80726" cy="976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45" name="直線コネクタ 144">
            <a:extLst>
              <a:ext uri="{FF2B5EF4-FFF2-40B4-BE49-F238E27FC236}">
                <a16:creationId xmlns:a16="http://schemas.microsoft.com/office/drawing/2014/main" id="{4BA8EF8B-BA4A-5642-82B3-7D8651DFF7BF}"/>
              </a:ext>
            </a:extLst>
          </p:cNvPr>
          <p:cNvCxnSpPr>
            <a:cxnSpLocks/>
            <a:stCxn id="144" idx="5"/>
            <a:endCxn id="143" idx="1"/>
          </p:cNvCxnSpPr>
          <p:nvPr/>
        </p:nvCxnSpPr>
        <p:spPr>
          <a:xfrm>
            <a:off x="7189802" y="2698918"/>
            <a:ext cx="1084551" cy="45921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9" name="円/楕円 148">
            <a:extLst>
              <a:ext uri="{FF2B5EF4-FFF2-40B4-BE49-F238E27FC236}">
                <a16:creationId xmlns:a16="http://schemas.microsoft.com/office/drawing/2014/main" id="{D4277670-CAE1-464C-AD54-A0060D836D40}"/>
              </a:ext>
            </a:extLst>
          </p:cNvPr>
          <p:cNvSpPr/>
          <p:nvPr/>
        </p:nvSpPr>
        <p:spPr>
          <a:xfrm>
            <a:off x="7270528" y="2685718"/>
            <a:ext cx="80726" cy="976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" name="テキスト ボックス 102">
            <a:extLst>
              <a:ext uri="{FF2B5EF4-FFF2-40B4-BE49-F238E27FC236}">
                <a16:creationId xmlns:a16="http://schemas.microsoft.com/office/drawing/2014/main" id="{E4F9EE9C-EC7C-C640-BC6E-DDCD8E8855EB}"/>
              </a:ext>
            </a:extLst>
          </p:cNvPr>
          <p:cNvSpPr txBox="1"/>
          <p:nvPr/>
        </p:nvSpPr>
        <p:spPr>
          <a:xfrm>
            <a:off x="133116" y="4299527"/>
            <a:ext cx="33345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>
                <a:latin typeface="Meiryo" panose="020B0604030504040204" pitchFamily="34" charset="-128"/>
                <a:ea typeface="Meiryo" panose="020B0604030504040204" pitchFamily="34" charset="-128"/>
              </a:rPr>
              <a:t>PV</a:t>
            </a:r>
            <a:r>
              <a:rPr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：仙腸関節の外側縁（</a:t>
            </a:r>
            <a:r>
              <a:rPr lang="en-US" altLang="ja-JP" sz="1400" dirty="0">
                <a:latin typeface="Meiryo" panose="020B0604030504040204" pitchFamily="34" charset="-128"/>
                <a:ea typeface="Meiryo" panose="020B0604030504040204" pitchFamily="34" charset="-128"/>
              </a:rPr>
              <a:t>PSIS</a:t>
            </a:r>
            <a:r>
              <a:rPr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の外方）</a:t>
            </a:r>
            <a:endParaRPr kumimoji="1" lang="ja-JP" altLang="en-US" sz="140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449041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図 140" descr="根菜 が含まれている画像&#10;&#10;自動的に生成された説明">
            <a:extLst>
              <a:ext uri="{FF2B5EF4-FFF2-40B4-BE49-F238E27FC236}">
                <a16:creationId xmlns:a16="http://schemas.microsoft.com/office/drawing/2014/main" id="{FE09B376-CE83-594A-9945-82C1C3BBE4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4684" y="313383"/>
            <a:ext cx="7026149" cy="6231233"/>
          </a:xfrm>
          <a:prstGeom prst="rect">
            <a:avLst/>
          </a:prstGeom>
        </p:spPr>
      </p:pic>
      <p:sp>
        <p:nvSpPr>
          <p:cNvPr id="8" name="円/楕円 7">
            <a:extLst>
              <a:ext uri="{FF2B5EF4-FFF2-40B4-BE49-F238E27FC236}">
                <a16:creationId xmlns:a16="http://schemas.microsoft.com/office/drawing/2014/main" id="{FF944F38-54DE-F649-9192-08D287BC4476}"/>
              </a:ext>
            </a:extLst>
          </p:cNvPr>
          <p:cNvSpPr/>
          <p:nvPr/>
        </p:nvSpPr>
        <p:spPr>
          <a:xfrm>
            <a:off x="7127560" y="2973322"/>
            <a:ext cx="80726" cy="976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>
            <a:extLst>
              <a:ext uri="{FF2B5EF4-FFF2-40B4-BE49-F238E27FC236}">
                <a16:creationId xmlns:a16="http://schemas.microsoft.com/office/drawing/2014/main" id="{A2D325A5-695D-F541-AEC5-E1AE729FE617}"/>
              </a:ext>
            </a:extLst>
          </p:cNvPr>
          <p:cNvSpPr/>
          <p:nvPr/>
        </p:nvSpPr>
        <p:spPr>
          <a:xfrm>
            <a:off x="5794125" y="1426463"/>
            <a:ext cx="54607" cy="583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>
            <a:extLst>
              <a:ext uri="{FF2B5EF4-FFF2-40B4-BE49-F238E27FC236}">
                <a16:creationId xmlns:a16="http://schemas.microsoft.com/office/drawing/2014/main" id="{53561751-2502-4944-A03C-279F261F53E4}"/>
              </a:ext>
            </a:extLst>
          </p:cNvPr>
          <p:cNvSpPr/>
          <p:nvPr/>
        </p:nvSpPr>
        <p:spPr>
          <a:xfrm>
            <a:off x="6013715" y="1111214"/>
            <a:ext cx="91221" cy="73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>
            <a:extLst>
              <a:ext uri="{FF2B5EF4-FFF2-40B4-BE49-F238E27FC236}">
                <a16:creationId xmlns:a16="http://schemas.microsoft.com/office/drawing/2014/main" id="{019C8BF4-CAE8-DE46-9E5B-19A50087AEB8}"/>
              </a:ext>
            </a:extLst>
          </p:cNvPr>
          <p:cNvSpPr/>
          <p:nvPr/>
        </p:nvSpPr>
        <p:spPr>
          <a:xfrm>
            <a:off x="5597265" y="4349554"/>
            <a:ext cx="104709" cy="1121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>
            <a:extLst>
              <a:ext uri="{FF2B5EF4-FFF2-40B4-BE49-F238E27FC236}">
                <a16:creationId xmlns:a16="http://schemas.microsoft.com/office/drawing/2014/main" id="{9FC1A17B-F065-8B49-991E-43B384FCB22A}"/>
              </a:ext>
            </a:extLst>
          </p:cNvPr>
          <p:cNvSpPr/>
          <p:nvPr/>
        </p:nvSpPr>
        <p:spPr>
          <a:xfrm>
            <a:off x="5990908" y="3292438"/>
            <a:ext cx="87429" cy="901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75D3ACCE-3FD8-8745-A28B-79C17605F528}"/>
              </a:ext>
            </a:extLst>
          </p:cNvPr>
          <p:cNvCxnSpPr>
            <a:cxnSpLocks/>
            <a:stCxn id="149" idx="5"/>
            <a:endCxn id="67" idx="1"/>
          </p:cNvCxnSpPr>
          <p:nvPr/>
        </p:nvCxnSpPr>
        <p:spPr>
          <a:xfrm>
            <a:off x="7324901" y="3332611"/>
            <a:ext cx="961536" cy="93199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F18751F4-2082-F643-8931-E956B2B8E753}"/>
              </a:ext>
            </a:extLst>
          </p:cNvPr>
          <p:cNvCxnSpPr>
            <a:cxnSpLocks/>
            <a:stCxn id="8" idx="7"/>
          </p:cNvCxnSpPr>
          <p:nvPr/>
        </p:nvCxnSpPr>
        <p:spPr>
          <a:xfrm>
            <a:off x="7196464" y="2987624"/>
            <a:ext cx="1001487" cy="21436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E185DECA-956B-1640-AA19-D949E9921BA5}"/>
              </a:ext>
            </a:extLst>
          </p:cNvPr>
          <p:cNvCxnSpPr>
            <a:cxnSpLocks/>
            <a:endCxn id="10" idx="2"/>
          </p:cNvCxnSpPr>
          <p:nvPr/>
        </p:nvCxnSpPr>
        <p:spPr>
          <a:xfrm>
            <a:off x="1904112" y="945033"/>
            <a:ext cx="3890013" cy="51058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21AFB4B4-B0DC-5746-80B2-E2E7071849A2}"/>
              </a:ext>
            </a:extLst>
          </p:cNvPr>
          <p:cNvCxnSpPr>
            <a:cxnSpLocks/>
            <a:endCxn id="11" idx="6"/>
          </p:cNvCxnSpPr>
          <p:nvPr/>
        </p:nvCxnSpPr>
        <p:spPr>
          <a:xfrm flipH="1" flipV="1">
            <a:off x="6104936" y="1147747"/>
            <a:ext cx="2051194" cy="29744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id="{0DF49EE8-2174-EA4F-9AFB-A6D9926CF9BD}"/>
              </a:ext>
            </a:extLst>
          </p:cNvPr>
          <p:cNvCxnSpPr>
            <a:cxnSpLocks/>
            <a:stCxn id="63" idx="3"/>
            <a:endCxn id="77" idx="2"/>
          </p:cNvCxnSpPr>
          <p:nvPr/>
        </p:nvCxnSpPr>
        <p:spPr>
          <a:xfrm flipV="1">
            <a:off x="3750079" y="2433884"/>
            <a:ext cx="2243788" cy="58119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F5610861-AD6A-CB4B-8756-5D8F9BDB5D3C}"/>
              </a:ext>
            </a:extLst>
          </p:cNvPr>
          <p:cNvCxnSpPr>
            <a:cxnSpLocks/>
            <a:endCxn id="78" idx="2"/>
          </p:cNvCxnSpPr>
          <p:nvPr/>
        </p:nvCxnSpPr>
        <p:spPr>
          <a:xfrm flipV="1">
            <a:off x="2882072" y="3038127"/>
            <a:ext cx="3119095" cy="113953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直線コネクタ 33">
            <a:extLst>
              <a:ext uri="{FF2B5EF4-FFF2-40B4-BE49-F238E27FC236}">
                <a16:creationId xmlns:a16="http://schemas.microsoft.com/office/drawing/2014/main" id="{7A35631E-B856-A241-99B5-1A930DD24F19}"/>
              </a:ext>
            </a:extLst>
          </p:cNvPr>
          <p:cNvCxnSpPr>
            <a:cxnSpLocks/>
            <a:stCxn id="19" idx="6"/>
          </p:cNvCxnSpPr>
          <p:nvPr/>
        </p:nvCxnSpPr>
        <p:spPr>
          <a:xfrm>
            <a:off x="6078337" y="3337508"/>
            <a:ext cx="2114378" cy="114154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E3813BE5-4955-EF4F-95D8-33C2BF911724}"/>
              </a:ext>
            </a:extLst>
          </p:cNvPr>
          <p:cNvCxnSpPr>
            <a:cxnSpLocks/>
            <a:stCxn id="17" idx="6"/>
            <a:endCxn id="66" idx="1"/>
          </p:cNvCxnSpPr>
          <p:nvPr/>
        </p:nvCxnSpPr>
        <p:spPr>
          <a:xfrm>
            <a:off x="5701974" y="4405639"/>
            <a:ext cx="2571467" cy="56098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直線コネクタ 35">
            <a:extLst>
              <a:ext uri="{FF2B5EF4-FFF2-40B4-BE49-F238E27FC236}">
                <a16:creationId xmlns:a16="http://schemas.microsoft.com/office/drawing/2014/main" id="{5041DDCA-F004-2548-AD83-3EA4A482997C}"/>
              </a:ext>
            </a:extLst>
          </p:cNvPr>
          <p:cNvCxnSpPr>
            <a:cxnSpLocks/>
            <a:stCxn id="102" idx="6"/>
          </p:cNvCxnSpPr>
          <p:nvPr/>
        </p:nvCxnSpPr>
        <p:spPr>
          <a:xfrm>
            <a:off x="5485649" y="5432391"/>
            <a:ext cx="2738307" cy="20703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直線コネクタ 36">
            <a:extLst>
              <a:ext uri="{FF2B5EF4-FFF2-40B4-BE49-F238E27FC236}">
                <a16:creationId xmlns:a16="http://schemas.microsoft.com/office/drawing/2014/main" id="{5C0A313E-B674-534A-9987-287E51A11EEC}"/>
              </a:ext>
            </a:extLst>
          </p:cNvPr>
          <p:cNvCxnSpPr>
            <a:cxnSpLocks/>
            <a:stCxn id="70" idx="3"/>
            <a:endCxn id="108" idx="2"/>
          </p:cNvCxnSpPr>
          <p:nvPr/>
        </p:nvCxnSpPr>
        <p:spPr>
          <a:xfrm>
            <a:off x="3710420" y="5528957"/>
            <a:ext cx="1577557" cy="45812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直線コネクタ 47">
            <a:extLst>
              <a:ext uri="{FF2B5EF4-FFF2-40B4-BE49-F238E27FC236}">
                <a16:creationId xmlns:a16="http://schemas.microsoft.com/office/drawing/2014/main" id="{46B96729-5A70-694B-8C13-D791A3E3074D}"/>
              </a:ext>
            </a:extLst>
          </p:cNvPr>
          <p:cNvCxnSpPr>
            <a:cxnSpLocks/>
            <a:stCxn id="75" idx="4"/>
          </p:cNvCxnSpPr>
          <p:nvPr/>
        </p:nvCxnSpPr>
        <p:spPr>
          <a:xfrm flipH="1">
            <a:off x="3615113" y="1449839"/>
            <a:ext cx="2456454" cy="2502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C6E97CD0-71BF-274F-A3FB-863E96E392C8}"/>
              </a:ext>
            </a:extLst>
          </p:cNvPr>
          <p:cNvSpPr txBox="1"/>
          <p:nvPr/>
        </p:nvSpPr>
        <p:spPr>
          <a:xfrm>
            <a:off x="148856" y="183634"/>
            <a:ext cx="4156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>
                <a:latin typeface="Meiryo" panose="020B0604030504040204" pitchFamily="34" charset="-128"/>
                <a:ea typeface="Meiryo" panose="020B0604030504040204" pitchFamily="34" charset="-128"/>
              </a:rPr>
              <a:t>後方</a:t>
            </a:r>
            <a:r>
              <a:rPr kumimoji="1" lang="en-US" altLang="ja-JP" dirty="0">
                <a:latin typeface="Meiryo" panose="020B0604030504040204" pitchFamily="34" charset="-128"/>
                <a:ea typeface="Meiryo" panose="020B0604030504040204" pitchFamily="34" charset="-128"/>
              </a:rPr>
              <a:t>-</a:t>
            </a:r>
            <a:r>
              <a:rPr kumimoji="1" lang="ja-JP" altLang="en-US">
                <a:latin typeface="Meiryo" panose="020B0604030504040204" pitchFamily="34" charset="-128"/>
                <a:ea typeface="Meiryo" panose="020B0604030504040204" pitchFamily="34" charset="-128"/>
              </a:rPr>
              <a:t>内方筋膜配列（</a:t>
            </a:r>
            <a:r>
              <a:rPr lang="en-US" altLang="ja-JP" dirty="0">
                <a:latin typeface="Meiryo" panose="020B0604030504040204" pitchFamily="34" charset="-128"/>
                <a:ea typeface="Meiryo" panose="020B0604030504040204" pitchFamily="34" charset="-128"/>
              </a:rPr>
              <a:t>RE</a:t>
            </a:r>
            <a:r>
              <a:rPr kumimoji="1" lang="en-US" altLang="ja-JP" dirty="0">
                <a:latin typeface="Meiryo" panose="020B0604030504040204" pitchFamily="34" charset="-128"/>
                <a:ea typeface="Meiryo" panose="020B0604030504040204" pitchFamily="34" charset="-128"/>
              </a:rPr>
              <a:t>-ME</a:t>
            </a:r>
            <a:r>
              <a:rPr kumimoji="1" lang="ja-JP" altLang="en-US">
                <a:latin typeface="Meiryo" panose="020B0604030504040204" pitchFamily="34" charset="-128"/>
                <a:ea typeface="Meiryo" panose="020B0604030504040204" pitchFamily="34" charset="-128"/>
              </a:rPr>
              <a:t>）</a:t>
            </a:r>
            <a:r>
              <a:rPr lang="en-US" altLang="ja-JP" dirty="0">
                <a:latin typeface="Meiryo" panose="020B0604030504040204" pitchFamily="34" charset="-128"/>
                <a:ea typeface="Meiryo" panose="020B0604030504040204" pitchFamily="34" charset="-128"/>
              </a:rPr>
              <a:t>【CF】</a:t>
            </a:r>
            <a:endParaRPr kumimoji="1" lang="ja-JP" altLang="en-US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7C4F2BCE-217D-8D49-B248-A0474E3D3279}"/>
              </a:ext>
            </a:extLst>
          </p:cNvPr>
          <p:cNvSpPr txBox="1"/>
          <p:nvPr/>
        </p:nvSpPr>
        <p:spPr>
          <a:xfrm>
            <a:off x="8273441" y="305314"/>
            <a:ext cx="37561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Meiryo" panose="020B0604030504040204" pitchFamily="34" charset="-128"/>
                <a:ea typeface="Meiryo" panose="020B0604030504040204" pitchFamily="34" charset="-128"/>
              </a:rPr>
              <a:t>CP1</a:t>
            </a:r>
            <a:r>
              <a:rPr kumimoji="1"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：</a:t>
            </a:r>
            <a:r>
              <a:rPr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前頭筋の起始部上（冠状縫合の前方）</a:t>
            </a:r>
            <a:endParaRPr kumimoji="1" lang="ja-JP" altLang="en-US" sz="140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C9538459-7279-574E-AE21-A48021F05AA2}"/>
              </a:ext>
            </a:extLst>
          </p:cNvPr>
          <p:cNvSpPr txBox="1"/>
          <p:nvPr/>
        </p:nvSpPr>
        <p:spPr>
          <a:xfrm>
            <a:off x="8276634" y="656322"/>
            <a:ext cx="17812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Meiryo" panose="020B0604030504040204" pitchFamily="34" charset="-128"/>
                <a:ea typeface="Meiryo" panose="020B0604030504040204" pitchFamily="34" charset="-128"/>
              </a:rPr>
              <a:t>CP2</a:t>
            </a:r>
            <a:r>
              <a:rPr kumimoji="1"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：</a:t>
            </a:r>
            <a:r>
              <a:rPr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頭頂部の後方</a:t>
            </a:r>
            <a:endParaRPr kumimoji="1" lang="ja-JP" altLang="en-US" sz="140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8B7FF435-5905-DA4D-9143-BA2D1697C826}"/>
              </a:ext>
            </a:extLst>
          </p:cNvPr>
          <p:cNvSpPr txBox="1"/>
          <p:nvPr/>
        </p:nvSpPr>
        <p:spPr>
          <a:xfrm>
            <a:off x="8273441" y="1358338"/>
            <a:ext cx="31502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Meiryo" panose="020B0604030504040204" pitchFamily="34" charset="-128"/>
                <a:ea typeface="Meiryo" panose="020B0604030504040204" pitchFamily="34" charset="-128"/>
              </a:rPr>
              <a:t>CL</a:t>
            </a:r>
            <a:r>
              <a:rPr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：棘突起と起立筋の間（</a:t>
            </a:r>
            <a:r>
              <a:rPr lang="en-US" altLang="ja-JP" sz="1400" dirty="0">
                <a:latin typeface="Meiryo" panose="020B0604030504040204" pitchFamily="34" charset="-128"/>
                <a:ea typeface="Meiryo" panose="020B0604030504040204" pitchFamily="34" charset="-128"/>
              </a:rPr>
              <a:t>C4</a:t>
            </a:r>
            <a:r>
              <a:rPr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周囲）</a:t>
            </a:r>
            <a:endParaRPr kumimoji="1" lang="en-US" altLang="ja-JP" sz="1400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EB5CFD1C-2089-FD45-80C8-8F12CA4623B2}"/>
              </a:ext>
            </a:extLst>
          </p:cNvPr>
          <p:cNvSpPr txBox="1"/>
          <p:nvPr/>
        </p:nvSpPr>
        <p:spPr>
          <a:xfrm>
            <a:off x="8279967" y="2977813"/>
            <a:ext cx="31630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Meiryo" panose="020B0604030504040204" pitchFamily="34" charset="-128"/>
                <a:ea typeface="Meiryo" panose="020B0604030504040204" pitchFamily="34" charset="-128"/>
              </a:rPr>
              <a:t>CA1</a:t>
            </a:r>
            <a:r>
              <a:rPr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：尺側手根伸筋と小指伸筋</a:t>
            </a:r>
            <a:r>
              <a:rPr kumimoji="1"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の間</a:t>
            </a:r>
            <a:endParaRPr kumimoji="1" lang="en-US" altLang="ja-JP" sz="1400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r>
              <a:rPr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　　</a:t>
            </a:r>
            <a:r>
              <a:rPr kumimoji="1"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（前腕遠位</a:t>
            </a:r>
            <a:r>
              <a:rPr kumimoji="1" lang="en-US" altLang="ja-JP" sz="1400" dirty="0">
                <a:latin typeface="Meiryo" panose="020B0604030504040204" pitchFamily="34" charset="-128"/>
                <a:ea typeface="Meiryo" panose="020B0604030504040204" pitchFamily="34" charset="-128"/>
              </a:rPr>
              <a:t>1/3</a:t>
            </a:r>
            <a:r>
              <a:rPr kumimoji="1"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）</a:t>
            </a:r>
          </a:p>
        </p:txBody>
      </p: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F9C512BA-A819-8B40-847B-D06E2EC10F5F}"/>
              </a:ext>
            </a:extLst>
          </p:cNvPr>
          <p:cNvSpPr txBox="1"/>
          <p:nvPr/>
        </p:nvSpPr>
        <p:spPr>
          <a:xfrm>
            <a:off x="143418" y="1604248"/>
            <a:ext cx="36535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>
                <a:latin typeface="Meiryo" panose="020B0604030504040204" pitchFamily="34" charset="-128"/>
                <a:ea typeface="Meiryo" panose="020B0604030504040204" pitchFamily="34" charset="-128"/>
              </a:rPr>
              <a:t>TH1</a:t>
            </a:r>
            <a:r>
              <a:rPr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：棘突起と起立筋の間（</a:t>
            </a:r>
            <a:r>
              <a:rPr lang="en-US" altLang="ja-JP" sz="1400" dirty="0">
                <a:latin typeface="Meiryo" panose="020B0604030504040204" pitchFamily="34" charset="-128"/>
                <a:ea typeface="Meiryo" panose="020B0604030504040204" pitchFamily="34" charset="-128"/>
              </a:rPr>
              <a:t>T2-3</a:t>
            </a:r>
            <a:r>
              <a:rPr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の高さ）</a:t>
            </a:r>
            <a:endParaRPr lang="en-US" altLang="ja-JP" sz="1400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3A5771F7-FA67-3642-B64C-A1BC0799F6B4}"/>
              </a:ext>
            </a:extLst>
          </p:cNvPr>
          <p:cNvSpPr txBox="1"/>
          <p:nvPr/>
        </p:nvSpPr>
        <p:spPr>
          <a:xfrm>
            <a:off x="130370" y="2861188"/>
            <a:ext cx="36197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>
                <a:latin typeface="Meiryo" panose="020B0604030504040204" pitchFamily="34" charset="-128"/>
                <a:ea typeface="Meiryo" panose="020B0604030504040204" pitchFamily="34" charset="-128"/>
              </a:rPr>
              <a:t>LU1</a:t>
            </a:r>
            <a:r>
              <a:rPr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：棘突起と起立筋の間（</a:t>
            </a:r>
            <a:r>
              <a:rPr lang="en-US" altLang="ja-JP" sz="1400" dirty="0">
                <a:latin typeface="Meiryo" panose="020B0604030504040204" pitchFamily="34" charset="-128"/>
                <a:ea typeface="Meiryo" panose="020B0604030504040204" pitchFamily="34" charset="-128"/>
              </a:rPr>
              <a:t>L1-2</a:t>
            </a:r>
            <a:r>
              <a:rPr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の高さ）</a:t>
            </a:r>
            <a:endParaRPr kumimoji="1" lang="ja-JP" altLang="en-US" sz="140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8C5B22FB-0BE2-C744-AF08-84E324BEA9BE}"/>
              </a:ext>
            </a:extLst>
          </p:cNvPr>
          <p:cNvSpPr txBox="1"/>
          <p:nvPr/>
        </p:nvSpPr>
        <p:spPr>
          <a:xfrm>
            <a:off x="8273441" y="4461723"/>
            <a:ext cx="34772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>
                <a:latin typeface="Meiryo" panose="020B0604030504040204" pitchFamily="34" charset="-128"/>
                <a:ea typeface="Meiryo" panose="020B0604030504040204" pitchFamily="34" charset="-128"/>
              </a:rPr>
              <a:t>CX</a:t>
            </a:r>
            <a:r>
              <a:rPr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：大殿筋尾骨部線維上（尾骨の外側）</a:t>
            </a:r>
            <a:endParaRPr kumimoji="1" lang="ja-JP" altLang="en-US" sz="140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74F9E6F3-DE8C-0F48-84F0-ED4ECFC7D311}"/>
              </a:ext>
            </a:extLst>
          </p:cNvPr>
          <p:cNvSpPr txBox="1"/>
          <p:nvPr/>
        </p:nvSpPr>
        <p:spPr>
          <a:xfrm>
            <a:off x="143418" y="766288"/>
            <a:ext cx="16081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>
                <a:latin typeface="Meiryo" panose="020B0604030504040204" pitchFamily="34" charset="-128"/>
                <a:ea typeface="Meiryo" panose="020B0604030504040204" pitchFamily="34" charset="-128"/>
              </a:rPr>
              <a:t>SC1</a:t>
            </a:r>
            <a:r>
              <a:rPr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：棘上窩内側</a:t>
            </a:r>
            <a:endParaRPr kumimoji="1" lang="ja-JP" altLang="en-US" sz="140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4B9A278E-D191-0047-8940-9EE6928D4897}"/>
              </a:ext>
            </a:extLst>
          </p:cNvPr>
          <p:cNvSpPr txBox="1"/>
          <p:nvPr/>
        </p:nvSpPr>
        <p:spPr>
          <a:xfrm>
            <a:off x="8273441" y="4812731"/>
            <a:ext cx="40751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>
                <a:latin typeface="Meiryo" panose="020B0604030504040204" pitchFamily="34" charset="-128"/>
                <a:ea typeface="Meiryo" panose="020B0604030504040204" pitchFamily="34" charset="-128"/>
              </a:rPr>
              <a:t>GE1</a:t>
            </a:r>
            <a:r>
              <a:rPr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：半腱様筋と半膜様筋の間（大腿遠位</a:t>
            </a:r>
            <a:r>
              <a:rPr lang="en-US" altLang="ja-JP" sz="1400" dirty="0">
                <a:latin typeface="Meiryo" panose="020B0604030504040204" pitchFamily="34" charset="-128"/>
                <a:ea typeface="Meiryo" panose="020B0604030504040204" pitchFamily="34" charset="-128"/>
              </a:rPr>
              <a:t>1/3</a:t>
            </a:r>
            <a:r>
              <a:rPr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）</a:t>
            </a:r>
            <a:endParaRPr kumimoji="1" lang="ja-JP" altLang="en-US" sz="140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8C4D855E-310E-5A4B-95B6-529E106E5003}"/>
              </a:ext>
            </a:extLst>
          </p:cNvPr>
          <p:cNvSpPr txBox="1"/>
          <p:nvPr/>
        </p:nvSpPr>
        <p:spPr>
          <a:xfrm>
            <a:off x="8286437" y="4110715"/>
            <a:ext cx="38026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>
                <a:latin typeface="Meiryo" panose="020B0604030504040204" pitchFamily="34" charset="-128"/>
                <a:ea typeface="Meiryo" panose="020B0604030504040204" pitchFamily="34" charset="-128"/>
              </a:rPr>
              <a:t>DI</a:t>
            </a:r>
            <a:r>
              <a:rPr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：総指伸筋腱と小指伸筋腱の間（手根部）</a:t>
            </a:r>
            <a:endParaRPr kumimoji="1" lang="ja-JP" altLang="en-US" sz="140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E9C34CD4-05A2-3B4E-B261-93607D76DD90}"/>
              </a:ext>
            </a:extLst>
          </p:cNvPr>
          <p:cNvSpPr txBox="1"/>
          <p:nvPr/>
        </p:nvSpPr>
        <p:spPr>
          <a:xfrm>
            <a:off x="8284674" y="5514747"/>
            <a:ext cx="33946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>
                <a:latin typeface="Meiryo" panose="020B0604030504040204" pitchFamily="34" charset="-128"/>
                <a:ea typeface="Meiryo" panose="020B0604030504040204" pitchFamily="34" charset="-128"/>
              </a:rPr>
              <a:t>TA1</a:t>
            </a:r>
            <a:r>
              <a:rPr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：腓腹筋内側頭の筋腱移行部の下方</a:t>
            </a:r>
            <a:endParaRPr lang="en-US" altLang="ja-JP" sz="1400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r>
              <a:rPr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　　（アキレス腱の後内側部）</a:t>
            </a:r>
            <a:endParaRPr kumimoji="1" lang="ja-JP" altLang="en-US" sz="140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683CAC92-CA2D-E743-9589-C660567337E0}"/>
              </a:ext>
            </a:extLst>
          </p:cNvPr>
          <p:cNvSpPr txBox="1"/>
          <p:nvPr/>
        </p:nvSpPr>
        <p:spPr>
          <a:xfrm>
            <a:off x="143418" y="5375068"/>
            <a:ext cx="35670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>
                <a:latin typeface="Meiryo" panose="020B0604030504040204" pitchFamily="34" charset="-128"/>
                <a:ea typeface="Meiryo" panose="020B0604030504040204" pitchFamily="34" charset="-128"/>
              </a:rPr>
              <a:t>PE1</a:t>
            </a:r>
            <a:r>
              <a:rPr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：内果とアキレス腱の間（踵骨上縁）</a:t>
            </a:r>
            <a:endParaRPr kumimoji="1" lang="ja-JP" altLang="en-US" sz="140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72" name="テキスト ボックス 71">
            <a:extLst>
              <a:ext uri="{FF2B5EF4-FFF2-40B4-BE49-F238E27FC236}">
                <a16:creationId xmlns:a16="http://schemas.microsoft.com/office/drawing/2014/main" id="{24B40E21-EE29-6C42-AB14-5622F0AFDEF7}"/>
              </a:ext>
            </a:extLst>
          </p:cNvPr>
          <p:cNvSpPr txBox="1"/>
          <p:nvPr/>
        </p:nvSpPr>
        <p:spPr>
          <a:xfrm>
            <a:off x="153362" y="4118128"/>
            <a:ext cx="28200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>
                <a:latin typeface="Meiryo" panose="020B0604030504040204" pitchFamily="34" charset="-128"/>
                <a:ea typeface="Meiryo" panose="020B0604030504040204" pitchFamily="34" charset="-128"/>
              </a:rPr>
              <a:t>PV1</a:t>
            </a:r>
            <a:r>
              <a:rPr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：</a:t>
            </a:r>
            <a:r>
              <a:rPr lang="en-US" altLang="ja-JP" sz="1400" dirty="0">
                <a:latin typeface="Meiryo" panose="020B0604030504040204" pitchFamily="34" charset="-128"/>
                <a:ea typeface="Meiryo" panose="020B0604030504040204" pitchFamily="34" charset="-128"/>
              </a:rPr>
              <a:t>PSIS</a:t>
            </a:r>
            <a:r>
              <a:rPr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と仙骨結節の間の溝</a:t>
            </a:r>
            <a:endParaRPr kumimoji="1" lang="ja-JP" altLang="en-US" sz="140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73" name="円/楕円 72">
            <a:extLst>
              <a:ext uri="{FF2B5EF4-FFF2-40B4-BE49-F238E27FC236}">
                <a16:creationId xmlns:a16="http://schemas.microsoft.com/office/drawing/2014/main" id="{0A49C23D-7F37-BE41-99A3-720894FF7875}"/>
              </a:ext>
            </a:extLst>
          </p:cNvPr>
          <p:cNvSpPr/>
          <p:nvPr/>
        </p:nvSpPr>
        <p:spPr>
          <a:xfrm>
            <a:off x="6519361" y="1592000"/>
            <a:ext cx="140548" cy="1365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4" name="直線コネクタ 73">
            <a:extLst>
              <a:ext uri="{FF2B5EF4-FFF2-40B4-BE49-F238E27FC236}">
                <a16:creationId xmlns:a16="http://schemas.microsoft.com/office/drawing/2014/main" id="{35917CFA-7B3F-6446-9C2C-065BE8B5CAC9}"/>
              </a:ext>
            </a:extLst>
          </p:cNvPr>
          <p:cNvCxnSpPr>
            <a:cxnSpLocks/>
            <a:stCxn id="76" idx="1"/>
          </p:cNvCxnSpPr>
          <p:nvPr/>
        </p:nvCxnSpPr>
        <p:spPr>
          <a:xfrm flipH="1" flipV="1">
            <a:off x="6659909" y="1691785"/>
            <a:ext cx="1616668" cy="1714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6" name="テキスト ボックス 75">
            <a:extLst>
              <a:ext uri="{FF2B5EF4-FFF2-40B4-BE49-F238E27FC236}">
                <a16:creationId xmlns:a16="http://schemas.microsoft.com/office/drawing/2014/main" id="{798A8A30-27D4-3047-9860-5A9CE9D4B5AA}"/>
              </a:ext>
            </a:extLst>
          </p:cNvPr>
          <p:cNvSpPr txBox="1"/>
          <p:nvPr/>
        </p:nvSpPr>
        <p:spPr>
          <a:xfrm>
            <a:off x="8276577" y="1709346"/>
            <a:ext cx="39052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Meiryo" panose="020B0604030504040204" pitchFamily="34" charset="-128"/>
                <a:ea typeface="Meiryo" panose="020B0604030504040204" pitchFamily="34" charset="-128"/>
              </a:rPr>
              <a:t>HU</a:t>
            </a:r>
            <a:r>
              <a:rPr kumimoji="1"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：広背筋</a:t>
            </a:r>
            <a:r>
              <a:rPr lang="en-US" altLang="ja-JP" sz="1400" dirty="0">
                <a:latin typeface="Meiryo" panose="020B0604030504040204" pitchFamily="34" charset="-128"/>
                <a:ea typeface="Meiryo" panose="020B0604030504040204" pitchFamily="34" charset="-128"/>
              </a:rPr>
              <a:t> / </a:t>
            </a:r>
            <a:r>
              <a:rPr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上腕三頭筋長頭</a:t>
            </a:r>
            <a:r>
              <a:rPr lang="en-US" altLang="ja-JP" sz="1400" dirty="0">
                <a:latin typeface="Meiryo" panose="020B0604030504040204" pitchFamily="34" charset="-128"/>
                <a:ea typeface="Meiryo" panose="020B0604030504040204" pitchFamily="34" charset="-128"/>
              </a:rPr>
              <a:t> / </a:t>
            </a:r>
            <a:r>
              <a:rPr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大円筋の交点</a:t>
            </a:r>
            <a:endParaRPr kumimoji="1" lang="ja-JP" altLang="en-US" sz="140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cxnSp>
        <p:nvCxnSpPr>
          <p:cNvPr id="51" name="直線コネクタ 50">
            <a:extLst>
              <a:ext uri="{FF2B5EF4-FFF2-40B4-BE49-F238E27FC236}">
                <a16:creationId xmlns:a16="http://schemas.microsoft.com/office/drawing/2014/main" id="{8EDD24FD-8BF5-0543-A22A-A6F691EAAB27}"/>
              </a:ext>
            </a:extLst>
          </p:cNvPr>
          <p:cNvCxnSpPr>
            <a:cxnSpLocks/>
          </p:cNvCxnSpPr>
          <p:nvPr/>
        </p:nvCxnSpPr>
        <p:spPr>
          <a:xfrm>
            <a:off x="6079348" y="446865"/>
            <a:ext cx="2172827" cy="123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円/楕円 51">
            <a:extLst>
              <a:ext uri="{FF2B5EF4-FFF2-40B4-BE49-F238E27FC236}">
                <a16:creationId xmlns:a16="http://schemas.microsoft.com/office/drawing/2014/main" id="{AEFAF20C-1205-4D4D-828F-895275FE4F66}"/>
              </a:ext>
            </a:extLst>
          </p:cNvPr>
          <p:cNvSpPr/>
          <p:nvPr/>
        </p:nvSpPr>
        <p:spPr>
          <a:xfrm flipH="1" flipV="1">
            <a:off x="6032618" y="492126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3" name="直線コネクタ 52">
            <a:extLst>
              <a:ext uri="{FF2B5EF4-FFF2-40B4-BE49-F238E27FC236}">
                <a16:creationId xmlns:a16="http://schemas.microsoft.com/office/drawing/2014/main" id="{866E2B3F-D70B-E84B-9761-0278D221A31F}"/>
              </a:ext>
            </a:extLst>
          </p:cNvPr>
          <p:cNvCxnSpPr>
            <a:cxnSpLocks/>
            <a:stCxn id="52" idx="0"/>
            <a:endCxn id="57" idx="1"/>
          </p:cNvCxnSpPr>
          <p:nvPr/>
        </p:nvCxnSpPr>
        <p:spPr>
          <a:xfrm>
            <a:off x="6055477" y="537845"/>
            <a:ext cx="2221157" cy="27236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8" name="円/楕円 57">
            <a:extLst>
              <a:ext uri="{FF2B5EF4-FFF2-40B4-BE49-F238E27FC236}">
                <a16:creationId xmlns:a16="http://schemas.microsoft.com/office/drawing/2014/main" id="{075B7628-1958-CE42-B317-C12C34893B98}"/>
              </a:ext>
            </a:extLst>
          </p:cNvPr>
          <p:cNvSpPr/>
          <p:nvPr/>
        </p:nvSpPr>
        <p:spPr>
          <a:xfrm>
            <a:off x="6031739" y="663947"/>
            <a:ext cx="70274" cy="760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9" name="直線コネクタ 68">
            <a:extLst>
              <a:ext uri="{FF2B5EF4-FFF2-40B4-BE49-F238E27FC236}">
                <a16:creationId xmlns:a16="http://schemas.microsoft.com/office/drawing/2014/main" id="{CD914CFE-8F8B-3C4F-A003-8D1DC4C402DD}"/>
              </a:ext>
            </a:extLst>
          </p:cNvPr>
          <p:cNvCxnSpPr>
            <a:cxnSpLocks/>
            <a:stCxn id="58" idx="5"/>
            <a:endCxn id="71" idx="1"/>
          </p:cNvCxnSpPr>
          <p:nvPr/>
        </p:nvCxnSpPr>
        <p:spPr>
          <a:xfrm>
            <a:off x="6091722" y="728848"/>
            <a:ext cx="2184912" cy="43237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2D5E4985-C702-8C40-A6B9-E26D9916EFD3}"/>
              </a:ext>
            </a:extLst>
          </p:cNvPr>
          <p:cNvSpPr txBox="1"/>
          <p:nvPr/>
        </p:nvSpPr>
        <p:spPr>
          <a:xfrm>
            <a:off x="8276634" y="1007330"/>
            <a:ext cx="29690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Meiryo" panose="020B0604030504040204" pitchFamily="34" charset="-128"/>
                <a:ea typeface="Meiryo" panose="020B0604030504040204" pitchFamily="34" charset="-128"/>
              </a:rPr>
              <a:t>CP3</a:t>
            </a:r>
            <a:r>
              <a:rPr kumimoji="1"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：外後頭隆起と頭頂部の中間</a:t>
            </a:r>
          </a:p>
        </p:txBody>
      </p:sp>
      <p:sp>
        <p:nvSpPr>
          <p:cNvPr id="75" name="円/楕円 74">
            <a:extLst>
              <a:ext uri="{FF2B5EF4-FFF2-40B4-BE49-F238E27FC236}">
                <a16:creationId xmlns:a16="http://schemas.microsoft.com/office/drawing/2014/main" id="{539DD484-31D3-BA44-AD92-B507A632976A}"/>
              </a:ext>
            </a:extLst>
          </p:cNvPr>
          <p:cNvSpPr/>
          <p:nvPr/>
        </p:nvSpPr>
        <p:spPr>
          <a:xfrm>
            <a:off x="6001293" y="1313277"/>
            <a:ext cx="140548" cy="1365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円/楕円 76">
            <a:extLst>
              <a:ext uri="{FF2B5EF4-FFF2-40B4-BE49-F238E27FC236}">
                <a16:creationId xmlns:a16="http://schemas.microsoft.com/office/drawing/2014/main" id="{3E810D4F-CB0B-044B-8DC6-110D9E93896E}"/>
              </a:ext>
            </a:extLst>
          </p:cNvPr>
          <p:cNvSpPr/>
          <p:nvPr/>
        </p:nvSpPr>
        <p:spPr>
          <a:xfrm>
            <a:off x="5993867" y="2365603"/>
            <a:ext cx="140548" cy="1365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円/楕円 77">
            <a:extLst>
              <a:ext uri="{FF2B5EF4-FFF2-40B4-BE49-F238E27FC236}">
                <a16:creationId xmlns:a16="http://schemas.microsoft.com/office/drawing/2014/main" id="{84B47BBF-E37B-A04B-8BC3-32D862A73E2B}"/>
              </a:ext>
            </a:extLst>
          </p:cNvPr>
          <p:cNvSpPr/>
          <p:nvPr/>
        </p:nvSpPr>
        <p:spPr>
          <a:xfrm>
            <a:off x="6001167" y="2992246"/>
            <a:ext cx="98436" cy="917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円/楕円 78">
            <a:extLst>
              <a:ext uri="{FF2B5EF4-FFF2-40B4-BE49-F238E27FC236}">
                <a16:creationId xmlns:a16="http://schemas.microsoft.com/office/drawing/2014/main" id="{2F19C8DD-3A1E-7043-A14F-CE84B762905F}"/>
              </a:ext>
            </a:extLst>
          </p:cNvPr>
          <p:cNvSpPr/>
          <p:nvPr/>
        </p:nvSpPr>
        <p:spPr>
          <a:xfrm>
            <a:off x="6008063" y="1582030"/>
            <a:ext cx="140548" cy="1365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82" name="直線コネクタ 81">
            <a:extLst>
              <a:ext uri="{FF2B5EF4-FFF2-40B4-BE49-F238E27FC236}">
                <a16:creationId xmlns:a16="http://schemas.microsoft.com/office/drawing/2014/main" id="{D0F8E744-78CD-5D48-AA7C-89BC9385789B}"/>
              </a:ext>
            </a:extLst>
          </p:cNvPr>
          <p:cNvCxnSpPr>
            <a:cxnSpLocks/>
            <a:stCxn id="79" idx="2"/>
          </p:cNvCxnSpPr>
          <p:nvPr/>
        </p:nvCxnSpPr>
        <p:spPr>
          <a:xfrm flipH="1">
            <a:off x="3710420" y="1650311"/>
            <a:ext cx="2297643" cy="4462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4" name="円/楕円 83">
            <a:extLst>
              <a:ext uri="{FF2B5EF4-FFF2-40B4-BE49-F238E27FC236}">
                <a16:creationId xmlns:a16="http://schemas.microsoft.com/office/drawing/2014/main" id="{68098055-45E4-C441-9F45-B37F4A268207}"/>
              </a:ext>
            </a:extLst>
          </p:cNvPr>
          <p:cNvSpPr/>
          <p:nvPr/>
        </p:nvSpPr>
        <p:spPr>
          <a:xfrm>
            <a:off x="6000973" y="2746145"/>
            <a:ext cx="140548" cy="1365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85" name="直線コネクタ 84">
            <a:extLst>
              <a:ext uri="{FF2B5EF4-FFF2-40B4-BE49-F238E27FC236}">
                <a16:creationId xmlns:a16="http://schemas.microsoft.com/office/drawing/2014/main" id="{1EC73549-D580-3246-8C16-1B8C0EDA8135}"/>
              </a:ext>
            </a:extLst>
          </p:cNvPr>
          <p:cNvCxnSpPr>
            <a:cxnSpLocks/>
            <a:endCxn id="84" idx="2"/>
          </p:cNvCxnSpPr>
          <p:nvPr/>
        </p:nvCxnSpPr>
        <p:spPr>
          <a:xfrm flipV="1">
            <a:off x="3554644" y="2814426"/>
            <a:ext cx="2446329" cy="59022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6" name="テキスト ボックス 85">
            <a:extLst>
              <a:ext uri="{FF2B5EF4-FFF2-40B4-BE49-F238E27FC236}">
                <a16:creationId xmlns:a16="http://schemas.microsoft.com/office/drawing/2014/main" id="{CF4DD2BD-4ED1-F447-BD36-669E878C2852}"/>
              </a:ext>
            </a:extLst>
          </p:cNvPr>
          <p:cNvSpPr txBox="1"/>
          <p:nvPr/>
        </p:nvSpPr>
        <p:spPr>
          <a:xfrm>
            <a:off x="124259" y="3280168"/>
            <a:ext cx="36434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>
                <a:latin typeface="Meiryo" panose="020B0604030504040204" pitchFamily="34" charset="-128"/>
                <a:ea typeface="Meiryo" panose="020B0604030504040204" pitchFamily="34" charset="-128"/>
              </a:rPr>
              <a:t>LU2</a:t>
            </a:r>
            <a:r>
              <a:rPr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：棘突起と起立筋の間（</a:t>
            </a:r>
            <a:r>
              <a:rPr lang="en-US" altLang="ja-JP" sz="1400" dirty="0">
                <a:latin typeface="Meiryo" panose="020B0604030504040204" pitchFamily="34" charset="-128"/>
                <a:ea typeface="Meiryo" panose="020B0604030504040204" pitchFamily="34" charset="-128"/>
              </a:rPr>
              <a:t>L3-4</a:t>
            </a:r>
            <a:r>
              <a:rPr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の高さ）</a:t>
            </a:r>
            <a:endParaRPr kumimoji="1" lang="ja-JP" altLang="en-US" sz="140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89" name="円/楕円 88">
            <a:extLst>
              <a:ext uri="{FF2B5EF4-FFF2-40B4-BE49-F238E27FC236}">
                <a16:creationId xmlns:a16="http://schemas.microsoft.com/office/drawing/2014/main" id="{0DF311C9-7D4A-A948-B6CC-F8EE9B89765C}"/>
              </a:ext>
            </a:extLst>
          </p:cNvPr>
          <p:cNvSpPr/>
          <p:nvPr/>
        </p:nvSpPr>
        <p:spPr>
          <a:xfrm>
            <a:off x="5993867" y="3113974"/>
            <a:ext cx="84470" cy="1131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0" name="直線コネクタ 89">
            <a:extLst>
              <a:ext uri="{FF2B5EF4-FFF2-40B4-BE49-F238E27FC236}">
                <a16:creationId xmlns:a16="http://schemas.microsoft.com/office/drawing/2014/main" id="{E9662A37-E2E4-5342-92DF-1E08689987D1}"/>
              </a:ext>
            </a:extLst>
          </p:cNvPr>
          <p:cNvCxnSpPr>
            <a:cxnSpLocks/>
          </p:cNvCxnSpPr>
          <p:nvPr/>
        </p:nvCxnSpPr>
        <p:spPr>
          <a:xfrm flipV="1">
            <a:off x="2814022" y="3162786"/>
            <a:ext cx="3197942" cy="140850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1" name="テキスト ボックス 90">
            <a:extLst>
              <a:ext uri="{FF2B5EF4-FFF2-40B4-BE49-F238E27FC236}">
                <a16:creationId xmlns:a16="http://schemas.microsoft.com/office/drawing/2014/main" id="{7E88F6C6-959F-9F48-B6BA-687C1DDA5A7D}"/>
              </a:ext>
            </a:extLst>
          </p:cNvPr>
          <p:cNvSpPr txBox="1"/>
          <p:nvPr/>
        </p:nvSpPr>
        <p:spPr>
          <a:xfrm>
            <a:off x="144513" y="4537108"/>
            <a:ext cx="23214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>
                <a:latin typeface="Meiryo" panose="020B0604030504040204" pitchFamily="34" charset="-128"/>
                <a:ea typeface="Meiryo" panose="020B0604030504040204" pitchFamily="34" charset="-128"/>
              </a:rPr>
              <a:t>PV2</a:t>
            </a:r>
            <a:r>
              <a:rPr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：仙骨後面（遠位部）</a:t>
            </a:r>
            <a:endParaRPr kumimoji="1" lang="ja-JP" altLang="en-US" sz="140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95" name="円/楕円 94">
            <a:extLst>
              <a:ext uri="{FF2B5EF4-FFF2-40B4-BE49-F238E27FC236}">
                <a16:creationId xmlns:a16="http://schemas.microsoft.com/office/drawing/2014/main" id="{0A16FAE8-54EB-B84D-ACE5-5F31B87DF8EE}"/>
              </a:ext>
            </a:extLst>
          </p:cNvPr>
          <p:cNvSpPr/>
          <p:nvPr/>
        </p:nvSpPr>
        <p:spPr>
          <a:xfrm>
            <a:off x="5507565" y="4624878"/>
            <a:ext cx="104709" cy="1121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6" name="直線コネクタ 95">
            <a:extLst>
              <a:ext uri="{FF2B5EF4-FFF2-40B4-BE49-F238E27FC236}">
                <a16:creationId xmlns:a16="http://schemas.microsoft.com/office/drawing/2014/main" id="{11C93AAD-C9F2-B94E-AF29-8B100FC16DF5}"/>
              </a:ext>
            </a:extLst>
          </p:cNvPr>
          <p:cNvCxnSpPr>
            <a:cxnSpLocks/>
            <a:stCxn id="95" idx="5"/>
            <a:endCxn id="98" idx="1"/>
          </p:cNvCxnSpPr>
          <p:nvPr/>
        </p:nvCxnSpPr>
        <p:spPr>
          <a:xfrm>
            <a:off x="5596940" y="4720620"/>
            <a:ext cx="2689497" cy="59700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8" name="テキスト ボックス 97">
            <a:extLst>
              <a:ext uri="{FF2B5EF4-FFF2-40B4-BE49-F238E27FC236}">
                <a16:creationId xmlns:a16="http://schemas.microsoft.com/office/drawing/2014/main" id="{BF2105A0-3A20-1445-9420-0AFF2F58A0A0}"/>
              </a:ext>
            </a:extLst>
          </p:cNvPr>
          <p:cNvSpPr txBox="1"/>
          <p:nvPr/>
        </p:nvSpPr>
        <p:spPr>
          <a:xfrm>
            <a:off x="8286437" y="5163739"/>
            <a:ext cx="37705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>
                <a:latin typeface="Meiryo" panose="020B0604030504040204" pitchFamily="34" charset="-128"/>
                <a:ea typeface="Meiryo" panose="020B0604030504040204" pitchFamily="34" charset="-128"/>
              </a:rPr>
              <a:t>GE2</a:t>
            </a:r>
            <a:r>
              <a:rPr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：腓腹筋内側頭の腱上（腓骨頭の高さ）</a:t>
            </a:r>
            <a:endParaRPr kumimoji="1" lang="ja-JP" altLang="en-US" sz="140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02" name="円/楕円 101">
            <a:extLst>
              <a:ext uri="{FF2B5EF4-FFF2-40B4-BE49-F238E27FC236}">
                <a16:creationId xmlns:a16="http://schemas.microsoft.com/office/drawing/2014/main" id="{15C041DD-1D02-FB4A-BB0A-E552F82999CD}"/>
              </a:ext>
            </a:extLst>
          </p:cNvPr>
          <p:cNvSpPr/>
          <p:nvPr/>
        </p:nvSpPr>
        <p:spPr>
          <a:xfrm>
            <a:off x="5380940" y="5335824"/>
            <a:ext cx="104709" cy="1931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" name="円/楕円 103">
            <a:extLst>
              <a:ext uri="{FF2B5EF4-FFF2-40B4-BE49-F238E27FC236}">
                <a16:creationId xmlns:a16="http://schemas.microsoft.com/office/drawing/2014/main" id="{7919BDAA-F945-4842-B3D2-18D17C37DA52}"/>
              </a:ext>
            </a:extLst>
          </p:cNvPr>
          <p:cNvSpPr/>
          <p:nvPr/>
        </p:nvSpPr>
        <p:spPr>
          <a:xfrm rot="874601">
            <a:off x="5302759" y="5637196"/>
            <a:ext cx="99448" cy="1931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05" name="直線コネクタ 104">
            <a:extLst>
              <a:ext uri="{FF2B5EF4-FFF2-40B4-BE49-F238E27FC236}">
                <a16:creationId xmlns:a16="http://schemas.microsoft.com/office/drawing/2014/main" id="{853A681B-7B4D-E841-8873-6632BC95FF3C}"/>
              </a:ext>
            </a:extLst>
          </p:cNvPr>
          <p:cNvCxnSpPr>
            <a:cxnSpLocks/>
            <a:stCxn id="104" idx="6"/>
          </p:cNvCxnSpPr>
          <p:nvPr/>
        </p:nvCxnSpPr>
        <p:spPr>
          <a:xfrm>
            <a:off x="5400606" y="5746277"/>
            <a:ext cx="2823350" cy="43061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7" name="テキスト ボックス 106">
            <a:extLst>
              <a:ext uri="{FF2B5EF4-FFF2-40B4-BE49-F238E27FC236}">
                <a16:creationId xmlns:a16="http://schemas.microsoft.com/office/drawing/2014/main" id="{8ED1D51C-3623-2E4D-8C19-B5B17C9DCF44}"/>
              </a:ext>
            </a:extLst>
          </p:cNvPr>
          <p:cNvSpPr txBox="1"/>
          <p:nvPr/>
        </p:nvSpPr>
        <p:spPr>
          <a:xfrm>
            <a:off x="8272527" y="6081193"/>
            <a:ext cx="24969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>
                <a:latin typeface="Meiryo" panose="020B0604030504040204" pitchFamily="34" charset="-128"/>
                <a:ea typeface="Meiryo" panose="020B0604030504040204" pitchFamily="34" charset="-128"/>
              </a:rPr>
              <a:t>TA2</a:t>
            </a:r>
            <a:r>
              <a:rPr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：アキレス腱の後内側部</a:t>
            </a:r>
            <a:endParaRPr lang="en-US" altLang="ja-JP" sz="1400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r>
              <a:rPr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　　（アキレス腱遠位</a:t>
            </a:r>
            <a:r>
              <a:rPr lang="en-US" altLang="ja-JP" sz="1400" dirty="0">
                <a:latin typeface="Meiryo" panose="020B0604030504040204" pitchFamily="34" charset="-128"/>
                <a:ea typeface="Meiryo" panose="020B0604030504040204" pitchFamily="34" charset="-128"/>
              </a:rPr>
              <a:t>1/2</a:t>
            </a:r>
            <a:r>
              <a:rPr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）</a:t>
            </a:r>
            <a:endParaRPr kumimoji="1" lang="ja-JP" altLang="en-US" sz="140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08" name="円/楕円 107">
            <a:extLst>
              <a:ext uri="{FF2B5EF4-FFF2-40B4-BE49-F238E27FC236}">
                <a16:creationId xmlns:a16="http://schemas.microsoft.com/office/drawing/2014/main" id="{8FC7BFC2-B22D-E744-801C-1687D13C6A97}"/>
              </a:ext>
            </a:extLst>
          </p:cNvPr>
          <p:cNvSpPr/>
          <p:nvPr/>
        </p:nvSpPr>
        <p:spPr>
          <a:xfrm>
            <a:off x="5287977" y="5930998"/>
            <a:ext cx="104709" cy="1121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" name="円/楕円 110">
            <a:extLst>
              <a:ext uri="{FF2B5EF4-FFF2-40B4-BE49-F238E27FC236}">
                <a16:creationId xmlns:a16="http://schemas.microsoft.com/office/drawing/2014/main" id="{EC297B86-52A6-1A41-9F54-539695440295}"/>
              </a:ext>
            </a:extLst>
          </p:cNvPr>
          <p:cNvSpPr/>
          <p:nvPr/>
        </p:nvSpPr>
        <p:spPr>
          <a:xfrm>
            <a:off x="5313370" y="6086691"/>
            <a:ext cx="104709" cy="1121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" name="円/楕円 111">
            <a:extLst>
              <a:ext uri="{FF2B5EF4-FFF2-40B4-BE49-F238E27FC236}">
                <a16:creationId xmlns:a16="http://schemas.microsoft.com/office/drawing/2014/main" id="{848A7FEC-50A8-AC49-8505-AD89BEF19614}"/>
              </a:ext>
            </a:extLst>
          </p:cNvPr>
          <p:cNvSpPr/>
          <p:nvPr/>
        </p:nvSpPr>
        <p:spPr>
          <a:xfrm>
            <a:off x="5365724" y="6000970"/>
            <a:ext cx="104709" cy="1121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13" name="直線コネクタ 112">
            <a:extLst>
              <a:ext uri="{FF2B5EF4-FFF2-40B4-BE49-F238E27FC236}">
                <a16:creationId xmlns:a16="http://schemas.microsoft.com/office/drawing/2014/main" id="{CC286F30-32FD-944A-8D7D-3B71EFFDB18F}"/>
              </a:ext>
            </a:extLst>
          </p:cNvPr>
          <p:cNvCxnSpPr>
            <a:cxnSpLocks/>
            <a:stCxn id="114" idx="3"/>
            <a:endCxn id="111" idx="2"/>
          </p:cNvCxnSpPr>
          <p:nvPr/>
        </p:nvCxnSpPr>
        <p:spPr>
          <a:xfrm>
            <a:off x="3718564" y="5947937"/>
            <a:ext cx="1594806" cy="19483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4" name="テキスト ボックス 113">
            <a:extLst>
              <a:ext uri="{FF2B5EF4-FFF2-40B4-BE49-F238E27FC236}">
                <a16:creationId xmlns:a16="http://schemas.microsoft.com/office/drawing/2014/main" id="{FCACA5F2-0D0E-A347-8F04-F66BF8B4E9DD}"/>
              </a:ext>
            </a:extLst>
          </p:cNvPr>
          <p:cNvSpPr txBox="1"/>
          <p:nvPr/>
        </p:nvSpPr>
        <p:spPr>
          <a:xfrm>
            <a:off x="151562" y="5794048"/>
            <a:ext cx="35670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>
                <a:latin typeface="Meiryo" panose="020B0604030504040204" pitchFamily="34" charset="-128"/>
                <a:ea typeface="Meiryo" panose="020B0604030504040204" pitchFamily="34" charset="-128"/>
              </a:rPr>
              <a:t>PE2</a:t>
            </a:r>
            <a:r>
              <a:rPr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：アキレス腱付着部の内側（踵骨上）</a:t>
            </a:r>
            <a:endParaRPr kumimoji="1" lang="ja-JP" altLang="en-US" sz="140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25" name="テキスト ボックス 124">
            <a:extLst>
              <a:ext uri="{FF2B5EF4-FFF2-40B4-BE49-F238E27FC236}">
                <a16:creationId xmlns:a16="http://schemas.microsoft.com/office/drawing/2014/main" id="{8678E7A9-14FB-3A4A-9FA1-608BCB6634E8}"/>
              </a:ext>
            </a:extLst>
          </p:cNvPr>
          <p:cNvSpPr txBox="1"/>
          <p:nvPr/>
        </p:nvSpPr>
        <p:spPr>
          <a:xfrm>
            <a:off x="143418" y="6213033"/>
            <a:ext cx="15921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>
                <a:latin typeface="Meiryo" panose="020B0604030504040204" pitchFamily="34" charset="-128"/>
                <a:ea typeface="Meiryo" panose="020B0604030504040204" pitchFamily="34" charset="-128"/>
              </a:rPr>
              <a:t>PE3</a:t>
            </a:r>
            <a:r>
              <a:rPr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：内果の直下</a:t>
            </a:r>
            <a:endParaRPr kumimoji="1" lang="ja-JP" altLang="en-US" sz="140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cxnSp>
        <p:nvCxnSpPr>
          <p:cNvPr id="126" name="直線コネクタ 125">
            <a:extLst>
              <a:ext uri="{FF2B5EF4-FFF2-40B4-BE49-F238E27FC236}">
                <a16:creationId xmlns:a16="http://schemas.microsoft.com/office/drawing/2014/main" id="{6CEC83B8-414D-C341-A271-D2C20E4C9C25}"/>
              </a:ext>
            </a:extLst>
          </p:cNvPr>
          <p:cNvCxnSpPr>
            <a:cxnSpLocks/>
            <a:endCxn id="112" idx="2"/>
          </p:cNvCxnSpPr>
          <p:nvPr/>
        </p:nvCxnSpPr>
        <p:spPr>
          <a:xfrm flipV="1">
            <a:off x="2274559" y="6057055"/>
            <a:ext cx="3091165" cy="29946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3" name="テキスト ボックス 142">
            <a:extLst>
              <a:ext uri="{FF2B5EF4-FFF2-40B4-BE49-F238E27FC236}">
                <a16:creationId xmlns:a16="http://schemas.microsoft.com/office/drawing/2014/main" id="{CC83DE41-666A-2F4F-9656-C92B16655D8F}"/>
              </a:ext>
            </a:extLst>
          </p:cNvPr>
          <p:cNvSpPr txBox="1"/>
          <p:nvPr/>
        </p:nvSpPr>
        <p:spPr>
          <a:xfrm>
            <a:off x="8266001" y="3544264"/>
            <a:ext cx="30524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Meiryo" panose="020B0604030504040204" pitchFamily="34" charset="-128"/>
                <a:ea typeface="Meiryo" panose="020B0604030504040204" pitchFamily="34" charset="-128"/>
              </a:rPr>
              <a:t>CA2</a:t>
            </a:r>
            <a:r>
              <a:rPr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：尺側手根伸筋と小指伸筋の間</a:t>
            </a:r>
            <a:endParaRPr lang="en-US" altLang="ja-JP" sz="1400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r>
              <a:rPr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　　（</a:t>
            </a:r>
            <a:r>
              <a:rPr lang="en-US" altLang="ja-JP" sz="1400" dirty="0">
                <a:latin typeface="Meiryo" panose="020B0604030504040204" pitchFamily="34" charset="-128"/>
                <a:ea typeface="Meiryo" panose="020B0604030504040204" pitchFamily="34" charset="-128"/>
              </a:rPr>
              <a:t>CA1</a:t>
            </a:r>
            <a:r>
              <a:rPr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より遠位）</a:t>
            </a:r>
            <a:endParaRPr lang="en-US" altLang="ja-JP" sz="1400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44" name="円/楕円 143">
            <a:extLst>
              <a:ext uri="{FF2B5EF4-FFF2-40B4-BE49-F238E27FC236}">
                <a16:creationId xmlns:a16="http://schemas.microsoft.com/office/drawing/2014/main" id="{1D32FF1C-86DC-FF43-BDA7-F9D8D2899E23}"/>
              </a:ext>
            </a:extLst>
          </p:cNvPr>
          <p:cNvSpPr/>
          <p:nvPr/>
        </p:nvSpPr>
        <p:spPr>
          <a:xfrm>
            <a:off x="7184711" y="3084008"/>
            <a:ext cx="80726" cy="976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45" name="直線コネクタ 144">
            <a:extLst>
              <a:ext uri="{FF2B5EF4-FFF2-40B4-BE49-F238E27FC236}">
                <a16:creationId xmlns:a16="http://schemas.microsoft.com/office/drawing/2014/main" id="{4BA8EF8B-BA4A-5642-82B3-7D8651DFF7BF}"/>
              </a:ext>
            </a:extLst>
          </p:cNvPr>
          <p:cNvCxnSpPr>
            <a:cxnSpLocks/>
            <a:stCxn id="144" idx="6"/>
            <a:endCxn id="143" idx="1"/>
          </p:cNvCxnSpPr>
          <p:nvPr/>
        </p:nvCxnSpPr>
        <p:spPr>
          <a:xfrm>
            <a:off x="7265437" y="3132838"/>
            <a:ext cx="1000564" cy="67303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9" name="円/楕円 148">
            <a:extLst>
              <a:ext uri="{FF2B5EF4-FFF2-40B4-BE49-F238E27FC236}">
                <a16:creationId xmlns:a16="http://schemas.microsoft.com/office/drawing/2014/main" id="{D4277670-CAE1-464C-AD54-A0060D836D40}"/>
              </a:ext>
            </a:extLst>
          </p:cNvPr>
          <p:cNvSpPr/>
          <p:nvPr/>
        </p:nvSpPr>
        <p:spPr>
          <a:xfrm>
            <a:off x="7255997" y="3249253"/>
            <a:ext cx="80726" cy="976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テキスト ボックス 87">
            <a:extLst>
              <a:ext uri="{FF2B5EF4-FFF2-40B4-BE49-F238E27FC236}">
                <a16:creationId xmlns:a16="http://schemas.microsoft.com/office/drawing/2014/main" id="{4B99736B-E2E2-D248-B153-FFAA90D14120}"/>
              </a:ext>
            </a:extLst>
          </p:cNvPr>
          <p:cNvSpPr txBox="1"/>
          <p:nvPr/>
        </p:nvSpPr>
        <p:spPr>
          <a:xfrm>
            <a:off x="147323" y="2023228"/>
            <a:ext cx="36535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>
                <a:latin typeface="Meiryo" panose="020B0604030504040204" pitchFamily="34" charset="-128"/>
                <a:ea typeface="Meiryo" panose="020B0604030504040204" pitchFamily="34" charset="-128"/>
              </a:rPr>
              <a:t>TH2</a:t>
            </a:r>
            <a:r>
              <a:rPr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：棘突起と起立筋の間（</a:t>
            </a:r>
            <a:r>
              <a:rPr lang="en-US" altLang="ja-JP" sz="1400" dirty="0">
                <a:latin typeface="Meiryo" panose="020B0604030504040204" pitchFamily="34" charset="-128"/>
                <a:ea typeface="Meiryo" panose="020B0604030504040204" pitchFamily="34" charset="-128"/>
              </a:rPr>
              <a:t>T4-6</a:t>
            </a:r>
            <a:r>
              <a:rPr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の高さ）</a:t>
            </a:r>
            <a:endParaRPr lang="en-US" altLang="ja-JP" sz="1400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92" name="円/楕円 91">
            <a:extLst>
              <a:ext uri="{FF2B5EF4-FFF2-40B4-BE49-F238E27FC236}">
                <a16:creationId xmlns:a16="http://schemas.microsoft.com/office/drawing/2014/main" id="{FDAA3424-AE2B-AD43-94F8-198B501C5FE3}"/>
              </a:ext>
            </a:extLst>
          </p:cNvPr>
          <p:cNvSpPr/>
          <p:nvPr/>
        </p:nvSpPr>
        <p:spPr>
          <a:xfrm>
            <a:off x="5993867" y="1988257"/>
            <a:ext cx="140548" cy="1365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3" name="直線コネクタ 92">
            <a:extLst>
              <a:ext uri="{FF2B5EF4-FFF2-40B4-BE49-F238E27FC236}">
                <a16:creationId xmlns:a16="http://schemas.microsoft.com/office/drawing/2014/main" id="{4911BA60-96BC-BD47-8C26-3D5F3DF34CD0}"/>
              </a:ext>
            </a:extLst>
          </p:cNvPr>
          <p:cNvCxnSpPr>
            <a:cxnSpLocks/>
            <a:stCxn id="92" idx="3"/>
          </p:cNvCxnSpPr>
          <p:nvPr/>
        </p:nvCxnSpPr>
        <p:spPr>
          <a:xfrm flipH="1">
            <a:off x="3796982" y="2104820"/>
            <a:ext cx="2217468" cy="42865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4" name="テキスト ボックス 93">
            <a:extLst>
              <a:ext uri="{FF2B5EF4-FFF2-40B4-BE49-F238E27FC236}">
                <a16:creationId xmlns:a16="http://schemas.microsoft.com/office/drawing/2014/main" id="{BB6FC7DD-2BD6-3542-AE05-5ACC2BDADACE}"/>
              </a:ext>
            </a:extLst>
          </p:cNvPr>
          <p:cNvSpPr txBox="1"/>
          <p:nvPr/>
        </p:nvSpPr>
        <p:spPr>
          <a:xfrm>
            <a:off x="140188" y="2442208"/>
            <a:ext cx="37657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>
                <a:latin typeface="Meiryo" panose="020B0604030504040204" pitchFamily="34" charset="-128"/>
                <a:ea typeface="Meiryo" panose="020B0604030504040204" pitchFamily="34" charset="-128"/>
              </a:rPr>
              <a:t>TH3</a:t>
            </a:r>
            <a:r>
              <a:rPr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：棘突起と起立筋の間（</a:t>
            </a:r>
            <a:r>
              <a:rPr lang="en-US" altLang="ja-JP" sz="1400" dirty="0">
                <a:latin typeface="Meiryo" panose="020B0604030504040204" pitchFamily="34" charset="-128"/>
                <a:ea typeface="Meiryo" panose="020B0604030504040204" pitchFamily="34" charset="-128"/>
              </a:rPr>
              <a:t>T7-11</a:t>
            </a:r>
            <a:r>
              <a:rPr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の高さ）</a:t>
            </a:r>
            <a:endParaRPr lang="en-US" altLang="ja-JP" sz="1400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17" name="テキスト ボックス 116">
            <a:extLst>
              <a:ext uri="{FF2B5EF4-FFF2-40B4-BE49-F238E27FC236}">
                <a16:creationId xmlns:a16="http://schemas.microsoft.com/office/drawing/2014/main" id="{4F2F0479-F084-7840-89A7-0DBDEBE0F418}"/>
              </a:ext>
            </a:extLst>
          </p:cNvPr>
          <p:cNvSpPr txBox="1"/>
          <p:nvPr/>
        </p:nvSpPr>
        <p:spPr>
          <a:xfrm>
            <a:off x="8272527" y="2411362"/>
            <a:ext cx="34002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Meiryo" panose="020B0604030504040204" pitchFamily="34" charset="-128"/>
                <a:ea typeface="Meiryo" panose="020B0604030504040204" pitchFamily="34" charset="-128"/>
              </a:rPr>
              <a:t>CU</a:t>
            </a:r>
            <a:r>
              <a:rPr kumimoji="1"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：</a:t>
            </a:r>
            <a:r>
              <a:rPr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内側上顆と肘頭の間の尺骨神経溝</a:t>
            </a:r>
            <a:endParaRPr lang="en-US" altLang="ja-JP" sz="1400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18" name="円/楕円 117">
            <a:extLst>
              <a:ext uri="{FF2B5EF4-FFF2-40B4-BE49-F238E27FC236}">
                <a16:creationId xmlns:a16="http://schemas.microsoft.com/office/drawing/2014/main" id="{7A58A8ED-4C7D-314C-9365-A6278F3AE6D1}"/>
              </a:ext>
            </a:extLst>
          </p:cNvPr>
          <p:cNvSpPr/>
          <p:nvPr/>
        </p:nvSpPr>
        <p:spPr>
          <a:xfrm>
            <a:off x="6770719" y="2525638"/>
            <a:ext cx="140548" cy="1365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19" name="直線コネクタ 118">
            <a:extLst>
              <a:ext uri="{FF2B5EF4-FFF2-40B4-BE49-F238E27FC236}">
                <a16:creationId xmlns:a16="http://schemas.microsoft.com/office/drawing/2014/main" id="{6552AC3C-1C20-8842-BB00-394B9847BEDA}"/>
              </a:ext>
            </a:extLst>
          </p:cNvPr>
          <p:cNvCxnSpPr>
            <a:cxnSpLocks/>
            <a:stCxn id="118" idx="6"/>
          </p:cNvCxnSpPr>
          <p:nvPr/>
        </p:nvCxnSpPr>
        <p:spPr>
          <a:xfrm flipV="1">
            <a:off x="6911267" y="2567775"/>
            <a:ext cx="1312689" cy="2614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0" name="円/楕円 119">
            <a:extLst>
              <a:ext uri="{FF2B5EF4-FFF2-40B4-BE49-F238E27FC236}">
                <a16:creationId xmlns:a16="http://schemas.microsoft.com/office/drawing/2014/main" id="{2C587713-08A5-BA4B-8B8E-745E2B090DC3}"/>
              </a:ext>
            </a:extLst>
          </p:cNvPr>
          <p:cNvSpPr/>
          <p:nvPr/>
        </p:nvSpPr>
        <p:spPr>
          <a:xfrm flipH="1" flipV="1">
            <a:off x="6025528" y="431872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" name="テキスト ボックス 82">
            <a:extLst>
              <a:ext uri="{FF2B5EF4-FFF2-40B4-BE49-F238E27FC236}">
                <a16:creationId xmlns:a16="http://schemas.microsoft.com/office/drawing/2014/main" id="{CB668E21-A4D6-E840-B010-79763C6CB889}"/>
              </a:ext>
            </a:extLst>
          </p:cNvPr>
          <p:cNvSpPr txBox="1"/>
          <p:nvPr/>
        </p:nvSpPr>
        <p:spPr>
          <a:xfrm>
            <a:off x="154343" y="1151083"/>
            <a:ext cx="17876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>
                <a:latin typeface="Meiryo" panose="020B0604030504040204" pitchFamily="34" charset="-128"/>
                <a:ea typeface="Meiryo" panose="020B0604030504040204" pitchFamily="34" charset="-128"/>
              </a:rPr>
              <a:t>SC2</a:t>
            </a:r>
            <a:r>
              <a:rPr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：棘上窩中央部</a:t>
            </a:r>
            <a:endParaRPr kumimoji="1" lang="ja-JP" altLang="en-US" sz="140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87" name="円/楕円 86">
            <a:extLst>
              <a:ext uri="{FF2B5EF4-FFF2-40B4-BE49-F238E27FC236}">
                <a16:creationId xmlns:a16="http://schemas.microsoft.com/office/drawing/2014/main" id="{AC33E56E-8D4A-E442-8909-E16CDE836E41}"/>
              </a:ext>
            </a:extLst>
          </p:cNvPr>
          <p:cNvSpPr/>
          <p:nvPr/>
        </p:nvSpPr>
        <p:spPr>
          <a:xfrm>
            <a:off x="5562036" y="1324869"/>
            <a:ext cx="54607" cy="583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7" name="直線コネクタ 96">
            <a:extLst>
              <a:ext uri="{FF2B5EF4-FFF2-40B4-BE49-F238E27FC236}">
                <a16:creationId xmlns:a16="http://schemas.microsoft.com/office/drawing/2014/main" id="{8F45E7BA-1040-FC4B-A69A-19355E982187}"/>
              </a:ext>
            </a:extLst>
          </p:cNvPr>
          <p:cNvCxnSpPr>
            <a:cxnSpLocks/>
            <a:stCxn id="83" idx="3"/>
            <a:endCxn id="87" idx="2"/>
          </p:cNvCxnSpPr>
          <p:nvPr/>
        </p:nvCxnSpPr>
        <p:spPr>
          <a:xfrm>
            <a:off x="1942012" y="1304972"/>
            <a:ext cx="3620024" cy="490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65259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DFCD8D8-0418-C546-8633-FCEDE5E49636}"/>
              </a:ext>
            </a:extLst>
          </p:cNvPr>
          <p:cNvSpPr txBox="1"/>
          <p:nvPr/>
        </p:nvSpPr>
        <p:spPr>
          <a:xfrm>
            <a:off x="0" y="80342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Meiryo" panose="020B0604030504040204" pitchFamily="34" charset="-128"/>
                <a:ea typeface="Meiryo" panose="020B0604030504040204" pitchFamily="34" charset="-128"/>
              </a:rPr>
              <a:t>【</a:t>
            </a:r>
            <a:r>
              <a:rPr lang="ja-JP" altLang="en-US">
                <a:latin typeface="Meiryo" panose="020B0604030504040204" pitchFamily="34" charset="-128"/>
                <a:ea typeface="Meiryo" panose="020B0604030504040204" pitchFamily="34" charset="-128"/>
              </a:rPr>
              <a:t>暗記用</a:t>
            </a:r>
            <a:r>
              <a:rPr kumimoji="1" lang="en-US" altLang="ja-JP" dirty="0">
                <a:latin typeface="Meiryo" panose="020B0604030504040204" pitchFamily="34" charset="-128"/>
                <a:ea typeface="Meiryo" panose="020B0604030504040204" pitchFamily="34" charset="-128"/>
              </a:rPr>
              <a:t>】</a:t>
            </a:r>
            <a:endParaRPr kumimoji="1" lang="ja-JP" altLang="en-US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pic>
        <p:nvPicPr>
          <p:cNvPr id="8" name="図 7" descr="ドレス, 根菜 が含まれている画像&#10;&#10;自動的に生成された説明">
            <a:extLst>
              <a:ext uri="{FF2B5EF4-FFF2-40B4-BE49-F238E27FC236}">
                <a16:creationId xmlns:a16="http://schemas.microsoft.com/office/drawing/2014/main" id="{16679DED-85D4-AD46-92B0-6997B75355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9595" y="253430"/>
            <a:ext cx="7148297" cy="6339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0970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DFCD8D8-0418-C546-8633-FCEDE5E49636}"/>
              </a:ext>
            </a:extLst>
          </p:cNvPr>
          <p:cNvSpPr txBox="1"/>
          <p:nvPr/>
        </p:nvSpPr>
        <p:spPr>
          <a:xfrm>
            <a:off x="0" y="80342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Meiryo" panose="020B0604030504040204" pitchFamily="34" charset="-128"/>
                <a:ea typeface="Meiryo" panose="020B0604030504040204" pitchFamily="34" charset="-128"/>
              </a:rPr>
              <a:t>【</a:t>
            </a:r>
            <a:r>
              <a:rPr lang="ja-JP" altLang="en-US">
                <a:latin typeface="Meiryo" panose="020B0604030504040204" pitchFamily="34" charset="-128"/>
                <a:ea typeface="Meiryo" panose="020B0604030504040204" pitchFamily="34" charset="-128"/>
              </a:rPr>
              <a:t>暗記用</a:t>
            </a:r>
            <a:r>
              <a:rPr kumimoji="1" lang="en-US" altLang="ja-JP" dirty="0">
                <a:latin typeface="Meiryo" panose="020B0604030504040204" pitchFamily="34" charset="-128"/>
                <a:ea typeface="Meiryo" panose="020B0604030504040204" pitchFamily="34" charset="-128"/>
              </a:rPr>
              <a:t>】</a:t>
            </a:r>
            <a:endParaRPr kumimoji="1" lang="ja-JP" altLang="en-US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pic>
        <p:nvPicPr>
          <p:cNvPr id="4" name="図 3" descr="根菜 が含まれている画像&#10;&#10;自動的に生成された説明">
            <a:extLst>
              <a:ext uri="{FF2B5EF4-FFF2-40B4-BE49-F238E27FC236}">
                <a16:creationId xmlns:a16="http://schemas.microsoft.com/office/drawing/2014/main" id="{6DFD2580-4AB7-1C41-B8B5-BC4F0A424E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4684" y="313383"/>
            <a:ext cx="7026149" cy="6231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0309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DFCD8D8-0418-C546-8633-FCEDE5E49636}"/>
              </a:ext>
            </a:extLst>
          </p:cNvPr>
          <p:cNvSpPr txBox="1"/>
          <p:nvPr/>
        </p:nvSpPr>
        <p:spPr>
          <a:xfrm>
            <a:off x="0" y="80342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Meiryo" panose="020B0604030504040204" pitchFamily="34" charset="-128"/>
                <a:ea typeface="Meiryo" panose="020B0604030504040204" pitchFamily="34" charset="-128"/>
              </a:rPr>
              <a:t>【</a:t>
            </a:r>
            <a:r>
              <a:rPr lang="ja-JP" altLang="en-US">
                <a:latin typeface="Meiryo" panose="020B0604030504040204" pitchFamily="34" charset="-128"/>
                <a:ea typeface="Meiryo" panose="020B0604030504040204" pitchFamily="34" charset="-128"/>
              </a:rPr>
              <a:t>暗記用</a:t>
            </a:r>
            <a:r>
              <a:rPr kumimoji="1" lang="en-US" altLang="ja-JP" dirty="0">
                <a:latin typeface="Meiryo" panose="020B0604030504040204" pitchFamily="34" charset="-128"/>
                <a:ea typeface="Meiryo" panose="020B0604030504040204" pitchFamily="34" charset="-128"/>
              </a:rPr>
              <a:t>】</a:t>
            </a:r>
            <a:endParaRPr kumimoji="1" lang="ja-JP" altLang="en-US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pic>
        <p:nvPicPr>
          <p:cNvPr id="4" name="図 3" descr="男, ドレス, 立つ が含まれている画像&#10;&#10;自動的に生成された説明">
            <a:extLst>
              <a:ext uri="{FF2B5EF4-FFF2-40B4-BE49-F238E27FC236}">
                <a16:creationId xmlns:a16="http://schemas.microsoft.com/office/drawing/2014/main" id="{DBD38B6D-9DCA-2C43-9CA2-C2FE2320AF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6795" y="387764"/>
            <a:ext cx="6858410" cy="608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4661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DFCD8D8-0418-C546-8633-FCEDE5E49636}"/>
              </a:ext>
            </a:extLst>
          </p:cNvPr>
          <p:cNvSpPr txBox="1"/>
          <p:nvPr/>
        </p:nvSpPr>
        <p:spPr>
          <a:xfrm>
            <a:off x="0" y="80342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Meiryo" panose="020B0604030504040204" pitchFamily="34" charset="-128"/>
                <a:ea typeface="Meiryo" panose="020B0604030504040204" pitchFamily="34" charset="-128"/>
              </a:rPr>
              <a:t>【</a:t>
            </a:r>
            <a:r>
              <a:rPr lang="ja-JP" altLang="en-US">
                <a:latin typeface="Meiryo" panose="020B0604030504040204" pitchFamily="34" charset="-128"/>
                <a:ea typeface="Meiryo" panose="020B0604030504040204" pitchFamily="34" charset="-128"/>
              </a:rPr>
              <a:t>暗記用</a:t>
            </a:r>
            <a:r>
              <a:rPr kumimoji="1" lang="en-US" altLang="ja-JP" dirty="0">
                <a:latin typeface="Meiryo" panose="020B0604030504040204" pitchFamily="34" charset="-128"/>
                <a:ea typeface="Meiryo" panose="020B0604030504040204" pitchFamily="34" charset="-128"/>
              </a:rPr>
              <a:t>】</a:t>
            </a:r>
            <a:endParaRPr kumimoji="1" lang="ja-JP" altLang="en-US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pic>
        <p:nvPicPr>
          <p:cNvPr id="4" name="図 3" descr="ドレス が含まれている画像&#10;&#10;自動的に生成された説明">
            <a:extLst>
              <a:ext uri="{FF2B5EF4-FFF2-40B4-BE49-F238E27FC236}">
                <a16:creationId xmlns:a16="http://schemas.microsoft.com/office/drawing/2014/main" id="{1AF720B0-4D7D-B440-9363-F966A8A538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8706" y="371722"/>
            <a:ext cx="6894587" cy="6114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9806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抽象, スクリーンショット が含まれている画像&#10;&#10;自動的に生成された説明">
            <a:extLst>
              <a:ext uri="{FF2B5EF4-FFF2-40B4-BE49-F238E27FC236}">
                <a16:creationId xmlns:a16="http://schemas.microsoft.com/office/drawing/2014/main" id="{FFF8D031-4B5A-F54B-891A-08030DCE62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809" y="139890"/>
            <a:ext cx="11344381" cy="5513696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0E380C1-B948-514C-BD10-1D834DF83CDD}"/>
              </a:ext>
            </a:extLst>
          </p:cNvPr>
          <p:cNvSpPr txBox="1"/>
          <p:nvPr/>
        </p:nvSpPr>
        <p:spPr>
          <a:xfrm>
            <a:off x="84159" y="5841241"/>
            <a:ext cx="120236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err="1"/>
              <a:t>Sipa</a:t>
            </a:r>
            <a:r>
              <a:rPr kumimoji="1" lang="en-US" altLang="ja-JP" dirty="0"/>
              <a:t>:</a:t>
            </a:r>
            <a:r>
              <a:rPr kumimoji="1" lang="ja-JP" altLang="en-US"/>
              <a:t>主訴（疼痛部位</a:t>
            </a:r>
            <a:r>
              <a:rPr lang="ja-JP" altLang="en-US"/>
              <a:t>）　</a:t>
            </a:r>
            <a:r>
              <a:rPr lang="en-US" altLang="ja-JP" dirty="0"/>
              <a:t>Rec/con:</a:t>
            </a:r>
            <a:r>
              <a:rPr lang="ja-JP" altLang="en-US"/>
              <a:t>時々</a:t>
            </a:r>
            <a:r>
              <a:rPr lang="en-US" altLang="ja-JP" dirty="0"/>
              <a:t>/</a:t>
            </a:r>
            <a:r>
              <a:rPr lang="ja-JP" altLang="en-US"/>
              <a:t>常時　</a:t>
            </a:r>
            <a:r>
              <a:rPr lang="en-US" altLang="ja-JP" dirty="0" err="1"/>
              <a:t>Paconc</a:t>
            </a:r>
            <a:r>
              <a:rPr lang="en-US" altLang="ja-JP" dirty="0"/>
              <a:t>:</a:t>
            </a:r>
            <a:r>
              <a:rPr lang="ja-JP" altLang="en-US"/>
              <a:t>随伴性疼痛（主訴以外の痛み）</a:t>
            </a:r>
            <a:r>
              <a:rPr lang="en-US" altLang="ja-JP" dirty="0" err="1"/>
              <a:t>PaPrev</a:t>
            </a:r>
            <a:r>
              <a:rPr lang="ja-JP" altLang="en-US"/>
              <a:t>：過去の痛み</a:t>
            </a:r>
            <a:endParaRPr lang="en-US" altLang="ja-JP" dirty="0"/>
          </a:p>
          <a:p>
            <a:r>
              <a:rPr kumimoji="1" lang="en-US" altLang="ja-JP" dirty="0"/>
              <a:t>Duration:</a:t>
            </a:r>
            <a:r>
              <a:rPr kumimoji="1" lang="ja-JP" altLang="en-US"/>
              <a:t>期間　</a:t>
            </a:r>
            <a:r>
              <a:rPr kumimoji="1" lang="en-US" altLang="ja-JP" dirty="0" err="1"/>
              <a:t>Extremit</a:t>
            </a:r>
            <a:r>
              <a:rPr kumimoji="1" lang="en-US" altLang="ja-JP" dirty="0"/>
              <a:t>:</a:t>
            </a:r>
            <a:r>
              <a:rPr kumimoji="1" lang="ja-JP" altLang="en-US"/>
              <a:t>末端の症状（</a:t>
            </a:r>
            <a:r>
              <a:rPr lang="en-US" altLang="ja-JP" dirty="0"/>
              <a:t>CP,DI,PE</a:t>
            </a:r>
            <a:r>
              <a:rPr lang="ja-JP" altLang="en-US"/>
              <a:t>）</a:t>
            </a:r>
            <a:r>
              <a:rPr lang="en-US" altLang="ja-JP" dirty="0"/>
              <a:t>investigations:</a:t>
            </a:r>
            <a:r>
              <a:rPr lang="ja-JP" altLang="en-US"/>
              <a:t>検査</a:t>
            </a:r>
            <a:r>
              <a:rPr lang="en-US" altLang="ja-JP" dirty="0"/>
              <a:t> </a:t>
            </a:r>
            <a:r>
              <a:rPr lang="en-US" altLang="ja-JP" dirty="0" err="1"/>
              <a:t>medivcations</a:t>
            </a:r>
            <a:r>
              <a:rPr lang="ja-JP" altLang="en-US"/>
              <a:t>：内服　</a:t>
            </a:r>
            <a:r>
              <a:rPr lang="en-US" altLang="ja-JP" dirty="0"/>
              <a:t>internal </a:t>
            </a:r>
            <a:r>
              <a:rPr lang="en-US" altLang="ja-JP" dirty="0" err="1"/>
              <a:t>dysf</a:t>
            </a:r>
            <a:r>
              <a:rPr lang="en-US" altLang="ja-JP" dirty="0"/>
              <a:t>:</a:t>
            </a:r>
            <a:r>
              <a:rPr lang="ja-JP" altLang="en-US"/>
              <a:t>内部障害</a:t>
            </a:r>
            <a:endParaRPr lang="en-US" altLang="ja-JP" dirty="0"/>
          </a:p>
          <a:p>
            <a:r>
              <a:rPr kumimoji="1" lang="en-US" altLang="ja-JP" dirty="0"/>
              <a:t>Posture</a:t>
            </a:r>
            <a:r>
              <a:rPr kumimoji="1" lang="ja-JP" altLang="en-US"/>
              <a:t>：姿勢　</a:t>
            </a:r>
            <a:r>
              <a:rPr kumimoji="1" lang="en-US" altLang="ja-JP" dirty="0"/>
              <a:t>occupation</a:t>
            </a:r>
            <a:r>
              <a:rPr kumimoji="1" lang="ja-JP" altLang="en-US"/>
              <a:t>：仕事　</a:t>
            </a:r>
            <a:r>
              <a:rPr kumimoji="1" lang="en-US" altLang="ja-JP" dirty="0"/>
              <a:t>move</a:t>
            </a:r>
            <a:r>
              <a:rPr kumimoji="1" lang="ja-JP" altLang="en-US"/>
              <a:t>：運動検証　</a:t>
            </a:r>
            <a:r>
              <a:rPr kumimoji="1" lang="en-US" altLang="ja-JP" dirty="0"/>
              <a:t>PAVE:</a:t>
            </a:r>
            <a:r>
              <a:rPr lang="ja-JP" altLang="en-US"/>
              <a:t>触診検証　</a:t>
            </a:r>
            <a:r>
              <a:rPr lang="en-US" altLang="ja-JP" dirty="0"/>
              <a:t>TREA date</a:t>
            </a:r>
            <a:r>
              <a:rPr lang="ja-JP" altLang="en-US"/>
              <a:t>：治療データ　</a:t>
            </a:r>
            <a:r>
              <a:rPr lang="en-US" altLang="ja-JP" dirty="0" err="1"/>
              <a:t>outcom</a:t>
            </a:r>
            <a:r>
              <a:rPr lang="ja-JP" altLang="en-US"/>
              <a:t>：結果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665823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抽象, スクリーンショット が含まれている画像&#10;&#10;自動的に生成された説明">
            <a:extLst>
              <a:ext uri="{FF2B5EF4-FFF2-40B4-BE49-F238E27FC236}">
                <a16:creationId xmlns:a16="http://schemas.microsoft.com/office/drawing/2014/main" id="{FFF8D031-4B5A-F54B-891A-08030DCE62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026" y="564359"/>
            <a:ext cx="11787947" cy="5729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453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" name="表 70">
            <a:extLst>
              <a:ext uri="{FF2B5EF4-FFF2-40B4-BE49-F238E27FC236}">
                <a16:creationId xmlns:a16="http://schemas.microsoft.com/office/drawing/2014/main" id="{731CB9B2-2985-A949-BE90-FE9F2465C4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7391042"/>
              </p:ext>
            </p:extLst>
          </p:nvPr>
        </p:nvGraphicFramePr>
        <p:xfrm>
          <a:off x="772633" y="2258543"/>
          <a:ext cx="5234728" cy="263862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740901">
                  <a:extLst>
                    <a:ext uri="{9D8B030D-6E8A-4147-A177-3AD203B41FA5}">
                      <a16:colId xmlns:a16="http://schemas.microsoft.com/office/drawing/2014/main" val="1619474852"/>
                    </a:ext>
                  </a:extLst>
                </a:gridCol>
                <a:gridCol w="1746914">
                  <a:extLst>
                    <a:ext uri="{9D8B030D-6E8A-4147-A177-3AD203B41FA5}">
                      <a16:colId xmlns:a16="http://schemas.microsoft.com/office/drawing/2014/main" val="3498030291"/>
                    </a:ext>
                  </a:extLst>
                </a:gridCol>
                <a:gridCol w="1746913">
                  <a:extLst>
                    <a:ext uri="{9D8B030D-6E8A-4147-A177-3AD203B41FA5}">
                      <a16:colId xmlns:a16="http://schemas.microsoft.com/office/drawing/2014/main" val="3185474833"/>
                    </a:ext>
                  </a:extLst>
                </a:gridCol>
              </a:tblGrid>
              <a:tr h="439771">
                <a:tc rowSpan="2">
                  <a:txBody>
                    <a:bodyPr/>
                    <a:lstStyle/>
                    <a:p>
                      <a:r>
                        <a:rPr kumimoji="1" lang="ja-JP" altLang="en-US" b="0"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矢状面</a:t>
                      </a:r>
                      <a:endParaRPr kumimoji="1" lang="en-US" altLang="ja-JP" b="0" dirty="0"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  <a:p>
                      <a:r>
                        <a:rPr kumimoji="1" lang="en" altLang="ja-JP" sz="1800" b="0" i="0" kern="1200" dirty="0">
                          <a:solidFill>
                            <a:schemeClr val="dk1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  <a:cs typeface="+mn-cs"/>
                        </a:rPr>
                        <a:t>SAGITTAL</a:t>
                      </a:r>
                      <a:endParaRPr kumimoji="1" lang="ja-JP" altLang="en-US"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b="0"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前方運動：</a:t>
                      </a:r>
                      <a:r>
                        <a:rPr kumimoji="1" lang="en-US" altLang="ja-JP" b="0" dirty="0"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AN</a:t>
                      </a:r>
                      <a:endParaRPr kumimoji="1" lang="ja-JP" altLang="en-US" b="0"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b="0" dirty="0" err="1"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antemotion</a:t>
                      </a:r>
                      <a:endParaRPr kumimoji="1" lang="ja-JP" altLang="en-US" b="0"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4703708"/>
                  </a:ext>
                </a:extLst>
              </a:tr>
              <a:tr h="439771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後方運動：</a:t>
                      </a:r>
                      <a:r>
                        <a:rPr kumimoji="1" lang="en-US" altLang="ja-JP" dirty="0"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RE</a:t>
                      </a:r>
                      <a:endParaRPr kumimoji="1" lang="ja-JP" altLang="en-US"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err="1"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retromotion</a:t>
                      </a:r>
                      <a:endParaRPr kumimoji="1" lang="ja-JP" altLang="en-US"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0193492"/>
                  </a:ext>
                </a:extLst>
              </a:tr>
              <a:tr h="439771">
                <a:tc rowSpan="2">
                  <a:txBody>
                    <a:bodyPr/>
                    <a:lstStyle/>
                    <a:p>
                      <a:r>
                        <a:rPr kumimoji="1" lang="ja-JP" altLang="en-US"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前額面</a:t>
                      </a:r>
                      <a:endParaRPr kumimoji="1" lang="en-US" altLang="ja-JP" dirty="0"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  <a:p>
                      <a:r>
                        <a:rPr kumimoji="1" lang="en" altLang="ja-JP" sz="1800" b="0" i="0" kern="1200" dirty="0">
                          <a:solidFill>
                            <a:schemeClr val="dk1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  <a:cs typeface="+mn-cs"/>
                        </a:rPr>
                        <a:t>FRONTAL</a:t>
                      </a:r>
                      <a:endParaRPr kumimoji="1" lang="ja-JP" altLang="en-US"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内方運動：</a:t>
                      </a:r>
                      <a:r>
                        <a:rPr kumimoji="1" lang="en-US" altLang="ja-JP" dirty="0"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ME</a:t>
                      </a:r>
                      <a:endParaRPr kumimoji="1" lang="ja-JP" altLang="en-US"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err="1"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mediomotion</a:t>
                      </a:r>
                      <a:endParaRPr kumimoji="1" lang="ja-JP" altLang="en-US"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5993832"/>
                  </a:ext>
                </a:extLst>
              </a:tr>
              <a:tr h="439771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外方運動：</a:t>
                      </a:r>
                      <a:r>
                        <a:rPr kumimoji="1" lang="en-US" altLang="ja-JP" dirty="0"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LA</a:t>
                      </a:r>
                      <a:endParaRPr kumimoji="1" lang="ja-JP" altLang="en-US"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err="1"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lateromotion</a:t>
                      </a:r>
                      <a:endParaRPr kumimoji="1" lang="ja-JP" altLang="en-US"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5422482"/>
                  </a:ext>
                </a:extLst>
              </a:tr>
              <a:tr h="439771">
                <a:tc rowSpan="2">
                  <a:txBody>
                    <a:bodyPr/>
                    <a:lstStyle/>
                    <a:p>
                      <a:r>
                        <a:rPr kumimoji="1" lang="ja-JP" altLang="en-US"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水平面</a:t>
                      </a:r>
                      <a:endParaRPr kumimoji="1" lang="en-US" altLang="ja-JP" dirty="0"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  <a:p>
                      <a:r>
                        <a:rPr kumimoji="1" lang="en" altLang="ja-JP" sz="1800" b="0" i="0" kern="1200" dirty="0">
                          <a:solidFill>
                            <a:schemeClr val="dk1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  <a:cs typeface="+mn-cs"/>
                        </a:rPr>
                        <a:t>HORIZONTAL</a:t>
                      </a:r>
                      <a:endParaRPr kumimoji="1" lang="ja-JP" altLang="en-US"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外旋運動：</a:t>
                      </a:r>
                      <a:r>
                        <a:rPr kumimoji="1" lang="en-US" altLang="ja-JP" dirty="0"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ER</a:t>
                      </a:r>
                      <a:endParaRPr kumimoji="1" lang="ja-JP" altLang="en-US"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err="1"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extramotion</a:t>
                      </a:r>
                      <a:endParaRPr kumimoji="1" lang="ja-JP" altLang="en-US"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8023095"/>
                  </a:ext>
                </a:extLst>
              </a:tr>
              <a:tr h="439771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内旋運動：</a:t>
                      </a:r>
                      <a:r>
                        <a:rPr kumimoji="1" lang="en-US" altLang="ja-JP" dirty="0"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IR</a:t>
                      </a:r>
                      <a:endParaRPr kumimoji="1" lang="ja-JP" altLang="en-US"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err="1"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intramotion</a:t>
                      </a:r>
                      <a:endParaRPr kumimoji="1" lang="ja-JP" altLang="en-US"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2770809"/>
                  </a:ext>
                </a:extLst>
              </a:tr>
            </a:tbl>
          </a:graphicData>
        </a:graphic>
      </p:graphicFrame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C9A0649D-6C0A-A34F-9FFA-D79E5B54FA0D}"/>
              </a:ext>
            </a:extLst>
          </p:cNvPr>
          <p:cNvSpPr txBox="1"/>
          <p:nvPr/>
        </p:nvSpPr>
        <p:spPr>
          <a:xfrm>
            <a:off x="589200" y="1784617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Meiryo" panose="020B0604030504040204" pitchFamily="34" charset="-128"/>
                <a:ea typeface="Meiryo" panose="020B0604030504040204" pitchFamily="34" charset="-128"/>
              </a:rPr>
              <a:t>【</a:t>
            </a:r>
            <a:r>
              <a:rPr lang="ja-JP" altLang="en-US">
                <a:latin typeface="Meiryo" panose="020B0604030504040204" pitchFamily="34" charset="-128"/>
                <a:ea typeface="Meiryo" panose="020B0604030504040204" pitchFamily="34" charset="-128"/>
              </a:rPr>
              <a:t>運動方向</a:t>
            </a:r>
            <a:r>
              <a:rPr kumimoji="1" lang="en-US" altLang="ja-JP" dirty="0">
                <a:latin typeface="Meiryo" panose="020B0604030504040204" pitchFamily="34" charset="-128"/>
                <a:ea typeface="Meiryo" panose="020B0604030504040204" pitchFamily="34" charset="-128"/>
              </a:rPr>
              <a:t>】</a:t>
            </a:r>
            <a:endParaRPr kumimoji="1" lang="ja-JP" altLang="en-US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pic>
        <p:nvPicPr>
          <p:cNvPr id="5" name="図 4" descr="テキスト が含まれている画像&#10;&#10;自動的に生成された説明">
            <a:extLst>
              <a:ext uri="{FF2B5EF4-FFF2-40B4-BE49-F238E27FC236}">
                <a16:creationId xmlns:a16="http://schemas.microsoft.com/office/drawing/2014/main" id="{40916FD5-3B3A-ED4F-B029-6E0AD0589B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3104" y="1313366"/>
            <a:ext cx="4561367" cy="423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6511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抽象, 線画 が含まれている画像&#10;&#10;自動的に生成された説明">
            <a:extLst>
              <a:ext uri="{FF2B5EF4-FFF2-40B4-BE49-F238E27FC236}">
                <a16:creationId xmlns:a16="http://schemas.microsoft.com/office/drawing/2014/main" id="{5E95A6FA-0F97-5C47-8D2B-5D83CA01DE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332" y="223402"/>
            <a:ext cx="11223336" cy="6634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065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図 52" descr="ドレス, 根菜 が含まれている画像&#10;&#10;自動的に生成された説明">
            <a:extLst>
              <a:ext uri="{FF2B5EF4-FFF2-40B4-BE49-F238E27FC236}">
                <a16:creationId xmlns:a16="http://schemas.microsoft.com/office/drawing/2014/main" id="{5844158C-0388-F74C-AD2D-D70556E4CD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5791" y="361834"/>
            <a:ext cx="7148297" cy="6339562"/>
          </a:xfrm>
          <a:prstGeom prst="rect">
            <a:avLst/>
          </a:prstGeom>
        </p:spPr>
      </p:pic>
      <p:sp>
        <p:nvSpPr>
          <p:cNvPr id="7" name="円/楕円 6">
            <a:extLst>
              <a:ext uri="{FF2B5EF4-FFF2-40B4-BE49-F238E27FC236}">
                <a16:creationId xmlns:a16="http://schemas.microsoft.com/office/drawing/2014/main" id="{668FB69E-6A4E-654F-B654-FFCCD8892362}"/>
              </a:ext>
            </a:extLst>
          </p:cNvPr>
          <p:cNvSpPr/>
          <p:nvPr/>
        </p:nvSpPr>
        <p:spPr>
          <a:xfrm>
            <a:off x="4739797" y="3292438"/>
            <a:ext cx="140548" cy="1365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>
            <a:extLst>
              <a:ext uri="{FF2B5EF4-FFF2-40B4-BE49-F238E27FC236}">
                <a16:creationId xmlns:a16="http://schemas.microsoft.com/office/drawing/2014/main" id="{FF944F38-54DE-F649-9192-08D287BC4476}"/>
              </a:ext>
            </a:extLst>
          </p:cNvPr>
          <p:cNvSpPr/>
          <p:nvPr/>
        </p:nvSpPr>
        <p:spPr>
          <a:xfrm>
            <a:off x="5113157" y="2626131"/>
            <a:ext cx="140548" cy="1365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B5B0C954-A18E-CD47-B7B4-E669118DDFB4}"/>
              </a:ext>
            </a:extLst>
          </p:cNvPr>
          <p:cNvSpPr/>
          <p:nvPr/>
        </p:nvSpPr>
        <p:spPr>
          <a:xfrm>
            <a:off x="5410257" y="2025078"/>
            <a:ext cx="140548" cy="1365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>
            <a:extLst>
              <a:ext uri="{FF2B5EF4-FFF2-40B4-BE49-F238E27FC236}">
                <a16:creationId xmlns:a16="http://schemas.microsoft.com/office/drawing/2014/main" id="{A2D325A5-695D-F541-AEC5-E1AE729FE617}"/>
              </a:ext>
            </a:extLst>
          </p:cNvPr>
          <p:cNvSpPr/>
          <p:nvPr/>
        </p:nvSpPr>
        <p:spPr>
          <a:xfrm>
            <a:off x="5704427" y="1665657"/>
            <a:ext cx="140548" cy="1365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>
            <a:extLst>
              <a:ext uri="{FF2B5EF4-FFF2-40B4-BE49-F238E27FC236}">
                <a16:creationId xmlns:a16="http://schemas.microsoft.com/office/drawing/2014/main" id="{53561751-2502-4944-A03C-279F261F53E4}"/>
              </a:ext>
            </a:extLst>
          </p:cNvPr>
          <p:cNvSpPr/>
          <p:nvPr/>
        </p:nvSpPr>
        <p:spPr>
          <a:xfrm>
            <a:off x="5944211" y="1286429"/>
            <a:ext cx="140548" cy="1365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>
            <a:extLst>
              <a:ext uri="{FF2B5EF4-FFF2-40B4-BE49-F238E27FC236}">
                <a16:creationId xmlns:a16="http://schemas.microsoft.com/office/drawing/2014/main" id="{0B3BBAFE-E2A0-F44C-BAF5-BCC8FE8B9AAF}"/>
              </a:ext>
            </a:extLst>
          </p:cNvPr>
          <p:cNvSpPr/>
          <p:nvPr/>
        </p:nvSpPr>
        <p:spPr>
          <a:xfrm>
            <a:off x="5970849" y="1125888"/>
            <a:ext cx="140548" cy="1365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>
            <a:extLst>
              <a:ext uri="{FF2B5EF4-FFF2-40B4-BE49-F238E27FC236}">
                <a16:creationId xmlns:a16="http://schemas.microsoft.com/office/drawing/2014/main" id="{2D7EFD93-C854-4840-9430-5FC899163768}"/>
              </a:ext>
            </a:extLst>
          </p:cNvPr>
          <p:cNvSpPr/>
          <p:nvPr/>
        </p:nvSpPr>
        <p:spPr>
          <a:xfrm>
            <a:off x="5944211" y="965347"/>
            <a:ext cx="140548" cy="1365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>
            <a:extLst>
              <a:ext uri="{FF2B5EF4-FFF2-40B4-BE49-F238E27FC236}">
                <a16:creationId xmlns:a16="http://schemas.microsoft.com/office/drawing/2014/main" id="{7EF4B1CB-86CD-B940-A05D-B8434F2B7ABB}"/>
              </a:ext>
            </a:extLst>
          </p:cNvPr>
          <p:cNvSpPr/>
          <p:nvPr/>
        </p:nvSpPr>
        <p:spPr>
          <a:xfrm>
            <a:off x="5936019" y="885077"/>
            <a:ext cx="140548" cy="1365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円/楕円 14">
            <a:extLst>
              <a:ext uri="{FF2B5EF4-FFF2-40B4-BE49-F238E27FC236}">
                <a16:creationId xmlns:a16="http://schemas.microsoft.com/office/drawing/2014/main" id="{D51EE43D-7583-9149-9D64-257CA9327543}"/>
              </a:ext>
            </a:extLst>
          </p:cNvPr>
          <p:cNvSpPr/>
          <p:nvPr/>
        </p:nvSpPr>
        <p:spPr>
          <a:xfrm>
            <a:off x="5955452" y="2181717"/>
            <a:ext cx="140548" cy="1365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円/楕円 15">
            <a:extLst>
              <a:ext uri="{FF2B5EF4-FFF2-40B4-BE49-F238E27FC236}">
                <a16:creationId xmlns:a16="http://schemas.microsoft.com/office/drawing/2014/main" id="{BEB0722A-217A-754B-96F3-5E38FC71C5B9}"/>
              </a:ext>
            </a:extLst>
          </p:cNvPr>
          <p:cNvSpPr/>
          <p:nvPr/>
        </p:nvSpPr>
        <p:spPr>
          <a:xfrm>
            <a:off x="5921230" y="2743984"/>
            <a:ext cx="140548" cy="1365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>
            <a:extLst>
              <a:ext uri="{FF2B5EF4-FFF2-40B4-BE49-F238E27FC236}">
                <a16:creationId xmlns:a16="http://schemas.microsoft.com/office/drawing/2014/main" id="{019C8BF4-CAE8-DE46-9E5B-19A50087AEB8}"/>
              </a:ext>
            </a:extLst>
          </p:cNvPr>
          <p:cNvSpPr/>
          <p:nvPr/>
        </p:nvSpPr>
        <p:spPr>
          <a:xfrm>
            <a:off x="5739372" y="2963014"/>
            <a:ext cx="140548" cy="1365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>
            <a:extLst>
              <a:ext uri="{FF2B5EF4-FFF2-40B4-BE49-F238E27FC236}">
                <a16:creationId xmlns:a16="http://schemas.microsoft.com/office/drawing/2014/main" id="{60A3142D-1FBB-C84B-A7E9-BADAADA84573}"/>
              </a:ext>
            </a:extLst>
          </p:cNvPr>
          <p:cNvSpPr/>
          <p:nvPr/>
        </p:nvSpPr>
        <p:spPr>
          <a:xfrm>
            <a:off x="5760638" y="3311581"/>
            <a:ext cx="140548" cy="1365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>
            <a:extLst>
              <a:ext uri="{FF2B5EF4-FFF2-40B4-BE49-F238E27FC236}">
                <a16:creationId xmlns:a16="http://schemas.microsoft.com/office/drawing/2014/main" id="{9FC1A17B-F065-8B49-991E-43B384FCB22A}"/>
              </a:ext>
            </a:extLst>
          </p:cNvPr>
          <p:cNvSpPr/>
          <p:nvPr/>
        </p:nvSpPr>
        <p:spPr>
          <a:xfrm>
            <a:off x="5542613" y="3766722"/>
            <a:ext cx="140548" cy="1365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>
            <a:extLst>
              <a:ext uri="{FF2B5EF4-FFF2-40B4-BE49-F238E27FC236}">
                <a16:creationId xmlns:a16="http://schemas.microsoft.com/office/drawing/2014/main" id="{D6F8AACF-85E9-924E-82C0-462FF961B410}"/>
              </a:ext>
            </a:extLst>
          </p:cNvPr>
          <p:cNvSpPr/>
          <p:nvPr/>
        </p:nvSpPr>
        <p:spPr>
          <a:xfrm>
            <a:off x="5501797" y="4991649"/>
            <a:ext cx="140548" cy="1365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円/楕円 20">
            <a:extLst>
              <a:ext uri="{FF2B5EF4-FFF2-40B4-BE49-F238E27FC236}">
                <a16:creationId xmlns:a16="http://schemas.microsoft.com/office/drawing/2014/main" id="{2BF704DF-C9A4-1C4A-A9C3-60042E936C68}"/>
              </a:ext>
            </a:extLst>
          </p:cNvPr>
          <p:cNvSpPr/>
          <p:nvPr/>
        </p:nvSpPr>
        <p:spPr>
          <a:xfrm>
            <a:off x="5512430" y="6101280"/>
            <a:ext cx="140548" cy="1365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75D3ACCE-3FD8-8745-A28B-79C17605F528}"/>
              </a:ext>
            </a:extLst>
          </p:cNvPr>
          <p:cNvCxnSpPr>
            <a:cxnSpLocks/>
            <a:stCxn id="67" idx="3"/>
          </p:cNvCxnSpPr>
          <p:nvPr/>
        </p:nvCxnSpPr>
        <p:spPr>
          <a:xfrm flipV="1">
            <a:off x="3178853" y="3369230"/>
            <a:ext cx="1557143" cy="62894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F18751F4-2082-F643-8931-E956B2B8E753}"/>
              </a:ext>
            </a:extLst>
          </p:cNvPr>
          <p:cNvCxnSpPr>
            <a:cxnSpLocks/>
          </p:cNvCxnSpPr>
          <p:nvPr/>
        </p:nvCxnSpPr>
        <p:spPr>
          <a:xfrm flipV="1">
            <a:off x="3782228" y="2700210"/>
            <a:ext cx="1348944" cy="2324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7AAD4998-2DE9-DA4D-94AE-09A28A826414}"/>
              </a:ext>
            </a:extLst>
          </p:cNvPr>
          <p:cNvCxnSpPr>
            <a:cxnSpLocks/>
          </p:cNvCxnSpPr>
          <p:nvPr/>
        </p:nvCxnSpPr>
        <p:spPr>
          <a:xfrm flipV="1">
            <a:off x="3350084" y="2090646"/>
            <a:ext cx="2085888" cy="36473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E185DECA-956B-1640-AA19-D949E9921BA5}"/>
              </a:ext>
            </a:extLst>
          </p:cNvPr>
          <p:cNvCxnSpPr>
            <a:cxnSpLocks/>
          </p:cNvCxnSpPr>
          <p:nvPr/>
        </p:nvCxnSpPr>
        <p:spPr>
          <a:xfrm flipV="1">
            <a:off x="4054439" y="1721655"/>
            <a:ext cx="1683752" cy="1328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21AFB4B4-B0DC-5746-80B2-E2E7071849A2}"/>
              </a:ext>
            </a:extLst>
          </p:cNvPr>
          <p:cNvCxnSpPr>
            <a:cxnSpLocks/>
          </p:cNvCxnSpPr>
          <p:nvPr/>
        </p:nvCxnSpPr>
        <p:spPr>
          <a:xfrm flipH="1" flipV="1">
            <a:off x="6061778" y="1389723"/>
            <a:ext cx="2729010" cy="3567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077AEDD6-E6AD-7E49-B28A-7BFBE5ED8048}"/>
              </a:ext>
            </a:extLst>
          </p:cNvPr>
          <p:cNvCxnSpPr>
            <a:cxnSpLocks/>
          </p:cNvCxnSpPr>
          <p:nvPr/>
        </p:nvCxnSpPr>
        <p:spPr>
          <a:xfrm flipH="1" flipV="1">
            <a:off x="6064359" y="1060131"/>
            <a:ext cx="2625020" cy="326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97E1E60B-152D-9B4E-AD99-D651D2F9C911}"/>
              </a:ext>
            </a:extLst>
          </p:cNvPr>
          <p:cNvCxnSpPr>
            <a:cxnSpLocks/>
            <a:stCxn id="58" idx="3"/>
          </p:cNvCxnSpPr>
          <p:nvPr/>
        </p:nvCxnSpPr>
        <p:spPr>
          <a:xfrm>
            <a:off x="4177182" y="1035054"/>
            <a:ext cx="1814322" cy="1764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id="{80E20790-2006-A744-8394-56477E2159D5}"/>
              </a:ext>
            </a:extLst>
          </p:cNvPr>
          <p:cNvCxnSpPr>
            <a:cxnSpLocks/>
          </p:cNvCxnSpPr>
          <p:nvPr/>
        </p:nvCxnSpPr>
        <p:spPr>
          <a:xfrm>
            <a:off x="4499135" y="517134"/>
            <a:ext cx="1463522" cy="43016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id="{0DF49EE8-2174-EA4F-9AFB-A6D9926CF9BD}"/>
              </a:ext>
            </a:extLst>
          </p:cNvPr>
          <p:cNvCxnSpPr>
            <a:cxnSpLocks/>
          </p:cNvCxnSpPr>
          <p:nvPr/>
        </p:nvCxnSpPr>
        <p:spPr>
          <a:xfrm>
            <a:off x="6015096" y="2809037"/>
            <a:ext cx="2905620" cy="24324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F5610861-AD6A-CB4B-8756-5D8F9BDB5D3C}"/>
              </a:ext>
            </a:extLst>
          </p:cNvPr>
          <p:cNvCxnSpPr>
            <a:cxnSpLocks/>
          </p:cNvCxnSpPr>
          <p:nvPr/>
        </p:nvCxnSpPr>
        <p:spPr>
          <a:xfrm>
            <a:off x="5886810" y="3055209"/>
            <a:ext cx="3191119" cy="44778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直線コネクタ 33">
            <a:extLst>
              <a:ext uri="{FF2B5EF4-FFF2-40B4-BE49-F238E27FC236}">
                <a16:creationId xmlns:a16="http://schemas.microsoft.com/office/drawing/2014/main" id="{7A35631E-B856-A241-99B5-1A930DD24F19}"/>
              </a:ext>
            </a:extLst>
          </p:cNvPr>
          <p:cNvCxnSpPr>
            <a:cxnSpLocks/>
          </p:cNvCxnSpPr>
          <p:nvPr/>
        </p:nvCxnSpPr>
        <p:spPr>
          <a:xfrm>
            <a:off x="5869415" y="3366433"/>
            <a:ext cx="3051301" cy="7031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E3813BE5-4955-EF4F-95D8-33C2BF911724}"/>
              </a:ext>
            </a:extLst>
          </p:cNvPr>
          <p:cNvCxnSpPr>
            <a:cxnSpLocks/>
          </p:cNvCxnSpPr>
          <p:nvPr/>
        </p:nvCxnSpPr>
        <p:spPr>
          <a:xfrm flipV="1">
            <a:off x="4033634" y="3875858"/>
            <a:ext cx="1538437" cy="8967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直線コネクタ 35">
            <a:extLst>
              <a:ext uri="{FF2B5EF4-FFF2-40B4-BE49-F238E27FC236}">
                <a16:creationId xmlns:a16="http://schemas.microsoft.com/office/drawing/2014/main" id="{5041DDCA-F004-2548-AD83-3EA4A482997C}"/>
              </a:ext>
            </a:extLst>
          </p:cNvPr>
          <p:cNvCxnSpPr>
            <a:cxnSpLocks/>
          </p:cNvCxnSpPr>
          <p:nvPr/>
        </p:nvCxnSpPr>
        <p:spPr>
          <a:xfrm flipV="1">
            <a:off x="3872494" y="5069146"/>
            <a:ext cx="1629303" cy="36421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直線コネクタ 36">
            <a:extLst>
              <a:ext uri="{FF2B5EF4-FFF2-40B4-BE49-F238E27FC236}">
                <a16:creationId xmlns:a16="http://schemas.microsoft.com/office/drawing/2014/main" id="{5C0A313E-B674-534A-9987-287E51A11EEC}"/>
              </a:ext>
            </a:extLst>
          </p:cNvPr>
          <p:cNvCxnSpPr>
            <a:cxnSpLocks/>
          </p:cNvCxnSpPr>
          <p:nvPr/>
        </p:nvCxnSpPr>
        <p:spPr>
          <a:xfrm flipV="1">
            <a:off x="4218210" y="6182293"/>
            <a:ext cx="1285971" cy="1366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直線コネクタ 47">
            <a:extLst>
              <a:ext uri="{FF2B5EF4-FFF2-40B4-BE49-F238E27FC236}">
                <a16:creationId xmlns:a16="http://schemas.microsoft.com/office/drawing/2014/main" id="{46B96729-5A70-694B-8C13-D791A3E3074D}"/>
              </a:ext>
            </a:extLst>
          </p:cNvPr>
          <p:cNvCxnSpPr>
            <a:cxnSpLocks/>
            <a:stCxn id="15" idx="6"/>
          </p:cNvCxnSpPr>
          <p:nvPr/>
        </p:nvCxnSpPr>
        <p:spPr>
          <a:xfrm>
            <a:off x="6096000" y="2249998"/>
            <a:ext cx="2824716" cy="20537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C6E97CD0-71BF-274F-A3FB-863E96E392C8}"/>
              </a:ext>
            </a:extLst>
          </p:cNvPr>
          <p:cNvSpPr txBox="1"/>
          <p:nvPr/>
        </p:nvSpPr>
        <p:spPr>
          <a:xfrm>
            <a:off x="148856" y="183634"/>
            <a:ext cx="2353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>
                <a:latin typeface="Meiryo" panose="020B0604030504040204" pitchFamily="34" charset="-128"/>
                <a:ea typeface="Meiryo" panose="020B0604030504040204" pitchFamily="34" charset="-128"/>
              </a:rPr>
              <a:t>前方運動配列（</a:t>
            </a:r>
            <a:r>
              <a:rPr kumimoji="1" lang="en-US" altLang="ja-JP" dirty="0">
                <a:latin typeface="Meiryo" panose="020B0604030504040204" pitchFamily="34" charset="-128"/>
                <a:ea typeface="Meiryo" panose="020B0604030504040204" pitchFamily="34" charset="-128"/>
              </a:rPr>
              <a:t>AN</a:t>
            </a:r>
            <a:r>
              <a:rPr kumimoji="1" lang="ja-JP" altLang="en-US">
                <a:latin typeface="Meiryo" panose="020B0604030504040204" pitchFamily="34" charset="-128"/>
                <a:ea typeface="Meiryo" panose="020B0604030504040204" pitchFamily="34" charset="-128"/>
              </a:rPr>
              <a:t>）</a:t>
            </a: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7C4F2BCE-217D-8D49-B248-A0474E3D3279}"/>
              </a:ext>
            </a:extLst>
          </p:cNvPr>
          <p:cNvSpPr txBox="1"/>
          <p:nvPr/>
        </p:nvSpPr>
        <p:spPr>
          <a:xfrm>
            <a:off x="2416821" y="248287"/>
            <a:ext cx="21403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Meiryo" panose="020B0604030504040204" pitchFamily="34" charset="-128"/>
                <a:ea typeface="Meiryo" panose="020B0604030504040204" pitchFamily="34" charset="-128"/>
              </a:rPr>
              <a:t>CP1</a:t>
            </a:r>
            <a:r>
              <a:rPr kumimoji="1"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：</a:t>
            </a:r>
            <a:r>
              <a:rPr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眼輪筋下部線維上</a:t>
            </a:r>
            <a:endParaRPr kumimoji="1" lang="ja-JP" altLang="en-US" sz="140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C9538459-7279-574E-AE21-A48021F05AA2}"/>
              </a:ext>
            </a:extLst>
          </p:cNvPr>
          <p:cNvSpPr txBox="1"/>
          <p:nvPr/>
        </p:nvSpPr>
        <p:spPr>
          <a:xfrm>
            <a:off x="8768255" y="790295"/>
            <a:ext cx="16017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Meiryo" panose="020B0604030504040204" pitchFamily="34" charset="-128"/>
                <a:ea typeface="Meiryo" panose="020B0604030504040204" pitchFamily="34" charset="-128"/>
              </a:rPr>
              <a:t>CP2</a:t>
            </a:r>
            <a:r>
              <a:rPr kumimoji="1"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：小頰骨筋上</a:t>
            </a:r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20AAC662-6B34-F94C-AA16-AB0075F082F9}"/>
              </a:ext>
            </a:extLst>
          </p:cNvPr>
          <p:cNvSpPr txBox="1"/>
          <p:nvPr/>
        </p:nvSpPr>
        <p:spPr>
          <a:xfrm>
            <a:off x="2575461" y="881165"/>
            <a:ext cx="16017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Meiryo" panose="020B0604030504040204" pitchFamily="34" charset="-128"/>
                <a:ea typeface="Meiryo" panose="020B0604030504040204" pitchFamily="34" charset="-128"/>
              </a:rPr>
              <a:t>CP3</a:t>
            </a:r>
            <a:r>
              <a:rPr kumimoji="1"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：顎舌骨筋上</a:t>
            </a:r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EF6AD2D5-FA79-2240-A0F7-3F28F2956D64}"/>
              </a:ext>
            </a:extLst>
          </p:cNvPr>
          <p:cNvSpPr txBox="1"/>
          <p:nvPr/>
        </p:nvSpPr>
        <p:spPr>
          <a:xfrm>
            <a:off x="927014" y="2316572"/>
            <a:ext cx="24112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Meiryo" panose="020B0604030504040204" pitchFamily="34" charset="-128"/>
                <a:ea typeface="Meiryo" panose="020B0604030504040204" pitchFamily="34" charset="-128"/>
              </a:rPr>
              <a:t>CU</a:t>
            </a:r>
            <a:r>
              <a:rPr kumimoji="1"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：上腕二頭筋長頭筋腹上</a:t>
            </a:r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8B7FF435-5905-DA4D-9143-BA2D1697C826}"/>
              </a:ext>
            </a:extLst>
          </p:cNvPr>
          <p:cNvSpPr txBox="1"/>
          <p:nvPr/>
        </p:nvSpPr>
        <p:spPr>
          <a:xfrm>
            <a:off x="8815678" y="1592552"/>
            <a:ext cx="23791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Meiryo" panose="020B0604030504040204" pitchFamily="34" charset="-128"/>
                <a:ea typeface="Meiryo" panose="020B0604030504040204" pitchFamily="34" charset="-128"/>
              </a:rPr>
              <a:t>CL</a:t>
            </a:r>
            <a:r>
              <a:rPr kumimoji="1"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：胸鎖乳突筋胸骨線維上</a:t>
            </a:r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EB5CFD1C-2089-FD45-80C8-8F12CA4623B2}"/>
              </a:ext>
            </a:extLst>
          </p:cNvPr>
          <p:cNvSpPr txBox="1"/>
          <p:nvPr/>
        </p:nvSpPr>
        <p:spPr>
          <a:xfrm>
            <a:off x="251603" y="2973137"/>
            <a:ext cx="43220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Meiryo" panose="020B0604030504040204" pitchFamily="34" charset="-128"/>
                <a:ea typeface="Meiryo" panose="020B0604030504040204" pitchFamily="34" charset="-128"/>
              </a:rPr>
              <a:t>CA</a:t>
            </a:r>
            <a:r>
              <a:rPr kumimoji="1"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：腕橈骨筋と橈側手根屈筋の間（前腕近位</a:t>
            </a:r>
            <a:r>
              <a:rPr kumimoji="1" lang="en-US" altLang="ja-JP" sz="1400" dirty="0">
                <a:latin typeface="Meiryo" panose="020B0604030504040204" pitchFamily="34" charset="-128"/>
                <a:ea typeface="Meiryo" panose="020B0604030504040204" pitchFamily="34" charset="-128"/>
              </a:rPr>
              <a:t>1/3</a:t>
            </a:r>
            <a:r>
              <a:rPr kumimoji="1"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）</a:t>
            </a:r>
          </a:p>
        </p:txBody>
      </p: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F9C512BA-A819-8B40-847B-D06E2EC10F5F}"/>
              </a:ext>
            </a:extLst>
          </p:cNvPr>
          <p:cNvSpPr txBox="1"/>
          <p:nvPr/>
        </p:nvSpPr>
        <p:spPr>
          <a:xfrm>
            <a:off x="8885572" y="2296207"/>
            <a:ext cx="20473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>
                <a:latin typeface="Meiryo" panose="020B0604030504040204" pitchFamily="34" charset="-128"/>
                <a:ea typeface="Meiryo" panose="020B0604030504040204" pitchFamily="34" charset="-128"/>
              </a:rPr>
              <a:t>TH</a:t>
            </a:r>
            <a:r>
              <a:rPr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：腹直筋胸郭挿入部</a:t>
            </a:r>
            <a:endParaRPr kumimoji="1" lang="ja-JP" altLang="en-US" sz="140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3A5771F7-FA67-3642-B64C-A1BC0799F6B4}"/>
              </a:ext>
            </a:extLst>
          </p:cNvPr>
          <p:cNvSpPr txBox="1"/>
          <p:nvPr/>
        </p:nvSpPr>
        <p:spPr>
          <a:xfrm>
            <a:off x="8920716" y="2933792"/>
            <a:ext cx="25665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>
                <a:latin typeface="Meiryo" panose="020B0604030504040204" pitchFamily="34" charset="-128"/>
                <a:ea typeface="Meiryo" panose="020B0604030504040204" pitchFamily="34" charset="-128"/>
              </a:rPr>
              <a:t>LU</a:t>
            </a:r>
            <a:r>
              <a:rPr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：腹直筋上（へその高さ）</a:t>
            </a:r>
            <a:endParaRPr kumimoji="1" lang="ja-JP" altLang="en-US" sz="140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8C5B22FB-0BE2-C744-AF08-84E324BEA9BE}"/>
              </a:ext>
            </a:extLst>
          </p:cNvPr>
          <p:cNvSpPr txBox="1"/>
          <p:nvPr/>
        </p:nvSpPr>
        <p:spPr>
          <a:xfrm>
            <a:off x="8923447" y="3975567"/>
            <a:ext cx="32976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>
                <a:latin typeface="Meiryo" panose="020B0604030504040204" pitchFamily="34" charset="-128"/>
                <a:ea typeface="Meiryo" panose="020B0604030504040204" pitchFamily="34" charset="-128"/>
              </a:rPr>
              <a:t>CX</a:t>
            </a:r>
            <a:r>
              <a:rPr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：縫工筋内側縁（恥骨筋との交点）</a:t>
            </a:r>
            <a:endParaRPr kumimoji="1" lang="ja-JP" altLang="en-US" sz="140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74F9E6F3-DE8C-0F48-84F0-ED4ECFC7D311}"/>
              </a:ext>
            </a:extLst>
          </p:cNvPr>
          <p:cNvSpPr txBox="1"/>
          <p:nvPr/>
        </p:nvSpPr>
        <p:spPr>
          <a:xfrm>
            <a:off x="2718128" y="1721195"/>
            <a:ext cx="13163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>
                <a:latin typeface="Meiryo" panose="020B0604030504040204" pitchFamily="34" charset="-128"/>
                <a:ea typeface="Meiryo" panose="020B0604030504040204" pitchFamily="34" charset="-128"/>
              </a:rPr>
              <a:t>SC</a:t>
            </a:r>
            <a:r>
              <a:rPr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：小胸筋上</a:t>
            </a:r>
            <a:endParaRPr kumimoji="1" lang="ja-JP" altLang="en-US" sz="140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4B9A278E-D191-0047-8940-9EE6928D4897}"/>
              </a:ext>
            </a:extLst>
          </p:cNvPr>
          <p:cNvSpPr txBox="1"/>
          <p:nvPr/>
        </p:nvSpPr>
        <p:spPr>
          <a:xfrm>
            <a:off x="283841" y="4677071"/>
            <a:ext cx="3783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>
                <a:latin typeface="Meiryo" panose="020B0604030504040204" pitchFamily="34" charset="-128"/>
                <a:ea typeface="Meiryo" panose="020B0604030504040204" pitchFamily="34" charset="-128"/>
              </a:rPr>
              <a:t>GE</a:t>
            </a:r>
            <a:r>
              <a:rPr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：大腿直筋と外側広筋の間（大腿中</a:t>
            </a:r>
            <a:r>
              <a:rPr lang="en-US" altLang="ja-JP" sz="1400" dirty="0">
                <a:latin typeface="Meiryo" panose="020B0604030504040204" pitchFamily="34" charset="-128"/>
                <a:ea typeface="Meiryo" panose="020B0604030504040204" pitchFamily="34" charset="-128"/>
              </a:rPr>
              <a:t>1/3</a:t>
            </a:r>
            <a:r>
              <a:rPr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）</a:t>
            </a:r>
            <a:endParaRPr kumimoji="1" lang="ja-JP" altLang="en-US" sz="140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8C4D855E-310E-5A4B-95B6-529E106E5003}"/>
              </a:ext>
            </a:extLst>
          </p:cNvPr>
          <p:cNvSpPr txBox="1"/>
          <p:nvPr/>
        </p:nvSpPr>
        <p:spPr>
          <a:xfrm>
            <a:off x="1710181" y="3844283"/>
            <a:ext cx="14686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>
                <a:latin typeface="Meiryo" panose="020B0604030504040204" pitchFamily="34" charset="-128"/>
                <a:ea typeface="Meiryo" panose="020B0604030504040204" pitchFamily="34" charset="-128"/>
              </a:rPr>
              <a:t>DI</a:t>
            </a:r>
            <a:r>
              <a:rPr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：母指球筋上</a:t>
            </a:r>
            <a:endParaRPr kumimoji="1" lang="ja-JP" altLang="en-US" sz="140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E9C34CD4-05A2-3B4E-B261-93607D76DD90}"/>
              </a:ext>
            </a:extLst>
          </p:cNvPr>
          <p:cNvSpPr txBox="1"/>
          <p:nvPr/>
        </p:nvSpPr>
        <p:spPr>
          <a:xfrm>
            <a:off x="669607" y="5344647"/>
            <a:ext cx="32279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>
                <a:latin typeface="Meiryo" panose="020B0604030504040204" pitchFamily="34" charset="-128"/>
                <a:ea typeface="Meiryo" panose="020B0604030504040204" pitchFamily="34" charset="-128"/>
              </a:rPr>
              <a:t>TA</a:t>
            </a:r>
            <a:r>
              <a:rPr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：前脛骨筋の前外側（下腿中</a:t>
            </a:r>
            <a:r>
              <a:rPr lang="en-US" altLang="ja-JP" sz="1400" dirty="0">
                <a:latin typeface="Meiryo" panose="020B0604030504040204" pitchFamily="34" charset="-128"/>
                <a:ea typeface="Meiryo" panose="020B0604030504040204" pitchFamily="34" charset="-128"/>
              </a:rPr>
              <a:t>1/3</a:t>
            </a:r>
            <a:r>
              <a:rPr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）</a:t>
            </a:r>
            <a:endParaRPr kumimoji="1" lang="ja-JP" altLang="en-US" sz="140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683CAC92-CA2D-E743-9589-C660567337E0}"/>
              </a:ext>
            </a:extLst>
          </p:cNvPr>
          <p:cNvSpPr txBox="1"/>
          <p:nvPr/>
        </p:nvSpPr>
        <p:spPr>
          <a:xfrm>
            <a:off x="75594" y="6175603"/>
            <a:ext cx="43524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>
                <a:latin typeface="Meiryo" panose="020B0604030504040204" pitchFamily="34" charset="-128"/>
                <a:ea typeface="Meiryo" panose="020B0604030504040204" pitchFamily="34" charset="-128"/>
              </a:rPr>
              <a:t>PE</a:t>
            </a:r>
            <a:r>
              <a:rPr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：短母趾伸筋上（第１中足骨と第２中足骨の間）</a:t>
            </a:r>
            <a:endParaRPr kumimoji="1" lang="ja-JP" altLang="en-US" sz="140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72" name="テキスト ボックス 71">
            <a:extLst>
              <a:ext uri="{FF2B5EF4-FFF2-40B4-BE49-F238E27FC236}">
                <a16:creationId xmlns:a16="http://schemas.microsoft.com/office/drawing/2014/main" id="{24B40E21-EE29-6C42-AB14-5622F0AFDEF7}"/>
              </a:ext>
            </a:extLst>
          </p:cNvPr>
          <p:cNvSpPr txBox="1"/>
          <p:nvPr/>
        </p:nvSpPr>
        <p:spPr>
          <a:xfrm>
            <a:off x="9106241" y="3392548"/>
            <a:ext cx="13115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>
                <a:latin typeface="Meiryo" panose="020B0604030504040204" pitchFamily="34" charset="-128"/>
                <a:ea typeface="Meiryo" panose="020B0604030504040204" pitchFamily="34" charset="-128"/>
              </a:rPr>
              <a:t>PV</a:t>
            </a:r>
            <a:r>
              <a:rPr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：腸骨筋上</a:t>
            </a:r>
            <a:endParaRPr kumimoji="1" lang="ja-JP" altLang="en-US" sz="140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73" name="円/楕円 72">
            <a:extLst>
              <a:ext uri="{FF2B5EF4-FFF2-40B4-BE49-F238E27FC236}">
                <a16:creationId xmlns:a16="http://schemas.microsoft.com/office/drawing/2014/main" id="{0A49C23D-7F37-BE41-99A3-720894FF7875}"/>
              </a:ext>
            </a:extLst>
          </p:cNvPr>
          <p:cNvSpPr/>
          <p:nvPr/>
        </p:nvSpPr>
        <p:spPr>
          <a:xfrm>
            <a:off x="5590855" y="1564023"/>
            <a:ext cx="140548" cy="1365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4" name="直線コネクタ 73">
            <a:extLst>
              <a:ext uri="{FF2B5EF4-FFF2-40B4-BE49-F238E27FC236}">
                <a16:creationId xmlns:a16="http://schemas.microsoft.com/office/drawing/2014/main" id="{35917CFA-7B3F-6446-9C2C-065BE8B5CAC9}"/>
              </a:ext>
            </a:extLst>
          </p:cNvPr>
          <p:cNvCxnSpPr>
            <a:cxnSpLocks/>
          </p:cNvCxnSpPr>
          <p:nvPr/>
        </p:nvCxnSpPr>
        <p:spPr>
          <a:xfrm>
            <a:off x="3231517" y="1416509"/>
            <a:ext cx="2393102" cy="20351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6" name="テキスト ボックス 75">
            <a:extLst>
              <a:ext uri="{FF2B5EF4-FFF2-40B4-BE49-F238E27FC236}">
                <a16:creationId xmlns:a16="http://schemas.microsoft.com/office/drawing/2014/main" id="{798A8A30-27D4-3047-9860-5A9CE9D4B5AA}"/>
              </a:ext>
            </a:extLst>
          </p:cNvPr>
          <p:cNvSpPr txBox="1"/>
          <p:nvPr/>
        </p:nvSpPr>
        <p:spPr>
          <a:xfrm>
            <a:off x="1001340" y="1258013"/>
            <a:ext cx="20649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Meiryo" panose="020B0604030504040204" pitchFamily="34" charset="-128"/>
                <a:ea typeface="Meiryo" panose="020B0604030504040204" pitchFamily="34" charset="-128"/>
              </a:rPr>
              <a:t>HU</a:t>
            </a:r>
            <a:r>
              <a:rPr kumimoji="1"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：三角筋前部線維上</a:t>
            </a:r>
          </a:p>
        </p:txBody>
      </p:sp>
    </p:spTree>
    <p:extLst>
      <p:ext uri="{BB962C8B-B14F-4D97-AF65-F5344CB8AC3E}">
        <p14:creationId xmlns:p14="http://schemas.microsoft.com/office/powerpoint/2010/main" val="2801717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根菜 が含まれている画像&#10;&#10;自動的に生成された説明">
            <a:extLst>
              <a:ext uri="{FF2B5EF4-FFF2-40B4-BE49-F238E27FC236}">
                <a16:creationId xmlns:a16="http://schemas.microsoft.com/office/drawing/2014/main" id="{605C44A3-9212-C94C-AB9D-538DCCAEFE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4684" y="313383"/>
            <a:ext cx="7026149" cy="6231233"/>
          </a:xfrm>
          <a:prstGeom prst="rect">
            <a:avLst/>
          </a:prstGeom>
        </p:spPr>
      </p:pic>
      <p:sp>
        <p:nvSpPr>
          <p:cNvPr id="7" name="円/楕円 6">
            <a:extLst>
              <a:ext uri="{FF2B5EF4-FFF2-40B4-BE49-F238E27FC236}">
                <a16:creationId xmlns:a16="http://schemas.microsoft.com/office/drawing/2014/main" id="{668FB69E-6A4E-654F-B654-FFCCD8892362}"/>
              </a:ext>
            </a:extLst>
          </p:cNvPr>
          <p:cNvSpPr/>
          <p:nvPr/>
        </p:nvSpPr>
        <p:spPr>
          <a:xfrm>
            <a:off x="4739797" y="3292438"/>
            <a:ext cx="140548" cy="1365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>
            <a:extLst>
              <a:ext uri="{FF2B5EF4-FFF2-40B4-BE49-F238E27FC236}">
                <a16:creationId xmlns:a16="http://schemas.microsoft.com/office/drawing/2014/main" id="{FF944F38-54DE-F649-9192-08D287BC4476}"/>
              </a:ext>
            </a:extLst>
          </p:cNvPr>
          <p:cNvSpPr/>
          <p:nvPr/>
        </p:nvSpPr>
        <p:spPr>
          <a:xfrm>
            <a:off x="4838991" y="2858542"/>
            <a:ext cx="140548" cy="1365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B5B0C954-A18E-CD47-B7B4-E669118DDFB4}"/>
              </a:ext>
            </a:extLst>
          </p:cNvPr>
          <p:cNvSpPr/>
          <p:nvPr/>
        </p:nvSpPr>
        <p:spPr>
          <a:xfrm>
            <a:off x="5223034" y="1851235"/>
            <a:ext cx="140548" cy="1365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>
            <a:extLst>
              <a:ext uri="{FF2B5EF4-FFF2-40B4-BE49-F238E27FC236}">
                <a16:creationId xmlns:a16="http://schemas.microsoft.com/office/drawing/2014/main" id="{A2D325A5-695D-F541-AEC5-E1AE729FE617}"/>
              </a:ext>
            </a:extLst>
          </p:cNvPr>
          <p:cNvSpPr/>
          <p:nvPr/>
        </p:nvSpPr>
        <p:spPr>
          <a:xfrm>
            <a:off x="5772667" y="1433645"/>
            <a:ext cx="140548" cy="1365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>
            <a:extLst>
              <a:ext uri="{FF2B5EF4-FFF2-40B4-BE49-F238E27FC236}">
                <a16:creationId xmlns:a16="http://schemas.microsoft.com/office/drawing/2014/main" id="{53561751-2502-4944-A03C-279F261F53E4}"/>
              </a:ext>
            </a:extLst>
          </p:cNvPr>
          <p:cNvSpPr/>
          <p:nvPr/>
        </p:nvSpPr>
        <p:spPr>
          <a:xfrm>
            <a:off x="5835027" y="1163597"/>
            <a:ext cx="140548" cy="1365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>
            <a:extLst>
              <a:ext uri="{FF2B5EF4-FFF2-40B4-BE49-F238E27FC236}">
                <a16:creationId xmlns:a16="http://schemas.microsoft.com/office/drawing/2014/main" id="{0B3BBAFE-E2A0-F44C-BAF5-BCC8FE8B9AAF}"/>
              </a:ext>
            </a:extLst>
          </p:cNvPr>
          <p:cNvSpPr/>
          <p:nvPr/>
        </p:nvSpPr>
        <p:spPr>
          <a:xfrm>
            <a:off x="5848017" y="825637"/>
            <a:ext cx="140548" cy="1365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円/楕円 14">
            <a:extLst>
              <a:ext uri="{FF2B5EF4-FFF2-40B4-BE49-F238E27FC236}">
                <a16:creationId xmlns:a16="http://schemas.microsoft.com/office/drawing/2014/main" id="{D51EE43D-7583-9149-9D64-257CA9327543}"/>
              </a:ext>
            </a:extLst>
          </p:cNvPr>
          <p:cNvSpPr/>
          <p:nvPr/>
        </p:nvSpPr>
        <p:spPr>
          <a:xfrm>
            <a:off x="5766448" y="1667947"/>
            <a:ext cx="140548" cy="1365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円/楕円 15">
            <a:extLst>
              <a:ext uri="{FF2B5EF4-FFF2-40B4-BE49-F238E27FC236}">
                <a16:creationId xmlns:a16="http://schemas.microsoft.com/office/drawing/2014/main" id="{BEB0722A-217A-754B-96F3-5E38FC71C5B9}"/>
              </a:ext>
            </a:extLst>
          </p:cNvPr>
          <p:cNvSpPr/>
          <p:nvPr/>
        </p:nvSpPr>
        <p:spPr>
          <a:xfrm>
            <a:off x="5772252" y="2414432"/>
            <a:ext cx="140548" cy="1365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>
            <a:extLst>
              <a:ext uri="{FF2B5EF4-FFF2-40B4-BE49-F238E27FC236}">
                <a16:creationId xmlns:a16="http://schemas.microsoft.com/office/drawing/2014/main" id="{019C8BF4-CAE8-DE46-9E5B-19A50087AEB8}"/>
              </a:ext>
            </a:extLst>
          </p:cNvPr>
          <p:cNvSpPr/>
          <p:nvPr/>
        </p:nvSpPr>
        <p:spPr>
          <a:xfrm>
            <a:off x="5774286" y="2703702"/>
            <a:ext cx="140548" cy="1365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>
            <a:extLst>
              <a:ext uri="{FF2B5EF4-FFF2-40B4-BE49-F238E27FC236}">
                <a16:creationId xmlns:a16="http://schemas.microsoft.com/office/drawing/2014/main" id="{60A3142D-1FBB-C84B-A7E9-BADAADA84573}"/>
              </a:ext>
            </a:extLst>
          </p:cNvPr>
          <p:cNvSpPr/>
          <p:nvPr/>
        </p:nvSpPr>
        <p:spPr>
          <a:xfrm>
            <a:off x="5815230" y="3369188"/>
            <a:ext cx="140548" cy="1365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>
            <a:extLst>
              <a:ext uri="{FF2B5EF4-FFF2-40B4-BE49-F238E27FC236}">
                <a16:creationId xmlns:a16="http://schemas.microsoft.com/office/drawing/2014/main" id="{9FC1A17B-F065-8B49-991E-43B384FCB22A}"/>
              </a:ext>
            </a:extLst>
          </p:cNvPr>
          <p:cNvSpPr/>
          <p:nvPr/>
        </p:nvSpPr>
        <p:spPr>
          <a:xfrm>
            <a:off x="5550231" y="4066973"/>
            <a:ext cx="140548" cy="1365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>
            <a:extLst>
              <a:ext uri="{FF2B5EF4-FFF2-40B4-BE49-F238E27FC236}">
                <a16:creationId xmlns:a16="http://schemas.microsoft.com/office/drawing/2014/main" id="{D6F8AACF-85E9-924E-82C0-462FF961B410}"/>
              </a:ext>
            </a:extLst>
          </p:cNvPr>
          <p:cNvSpPr/>
          <p:nvPr/>
        </p:nvSpPr>
        <p:spPr>
          <a:xfrm>
            <a:off x="5242489" y="5087185"/>
            <a:ext cx="140548" cy="1365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円/楕円 20">
            <a:extLst>
              <a:ext uri="{FF2B5EF4-FFF2-40B4-BE49-F238E27FC236}">
                <a16:creationId xmlns:a16="http://schemas.microsoft.com/office/drawing/2014/main" id="{2BF704DF-C9A4-1C4A-A9C3-60042E936C68}"/>
              </a:ext>
            </a:extLst>
          </p:cNvPr>
          <p:cNvSpPr/>
          <p:nvPr/>
        </p:nvSpPr>
        <p:spPr>
          <a:xfrm>
            <a:off x="5104025" y="5998136"/>
            <a:ext cx="140548" cy="1365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75D3ACCE-3FD8-8745-A28B-79C17605F528}"/>
              </a:ext>
            </a:extLst>
          </p:cNvPr>
          <p:cNvCxnSpPr>
            <a:cxnSpLocks/>
          </p:cNvCxnSpPr>
          <p:nvPr/>
        </p:nvCxnSpPr>
        <p:spPr>
          <a:xfrm flipV="1">
            <a:off x="2284507" y="3401686"/>
            <a:ext cx="2455290" cy="51522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F18751F4-2082-F643-8931-E956B2B8E753}"/>
              </a:ext>
            </a:extLst>
          </p:cNvPr>
          <p:cNvCxnSpPr>
            <a:cxnSpLocks/>
          </p:cNvCxnSpPr>
          <p:nvPr/>
        </p:nvCxnSpPr>
        <p:spPr>
          <a:xfrm flipV="1">
            <a:off x="4297361" y="2949403"/>
            <a:ext cx="541288" cy="1025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7AAD4998-2DE9-DA4D-94AE-09A28A826414}"/>
              </a:ext>
            </a:extLst>
          </p:cNvPr>
          <p:cNvCxnSpPr>
            <a:cxnSpLocks/>
          </p:cNvCxnSpPr>
          <p:nvPr/>
        </p:nvCxnSpPr>
        <p:spPr>
          <a:xfrm flipV="1">
            <a:off x="3241630" y="1968277"/>
            <a:ext cx="2006367" cy="42216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E185DECA-956B-1640-AA19-D949E9921BA5}"/>
              </a:ext>
            </a:extLst>
          </p:cNvPr>
          <p:cNvCxnSpPr>
            <a:cxnSpLocks/>
          </p:cNvCxnSpPr>
          <p:nvPr/>
        </p:nvCxnSpPr>
        <p:spPr>
          <a:xfrm>
            <a:off x="4390808" y="1455648"/>
            <a:ext cx="1373992" cy="4029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21AFB4B4-B0DC-5746-80B2-E2E7071849A2}"/>
              </a:ext>
            </a:extLst>
          </p:cNvPr>
          <p:cNvCxnSpPr>
            <a:cxnSpLocks/>
            <a:endCxn id="11" idx="5"/>
          </p:cNvCxnSpPr>
          <p:nvPr/>
        </p:nvCxnSpPr>
        <p:spPr>
          <a:xfrm flipH="1" flipV="1">
            <a:off x="5954992" y="1280160"/>
            <a:ext cx="2708368" cy="49959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97E1E60B-152D-9B4E-AD99-D651D2F9C911}"/>
              </a:ext>
            </a:extLst>
          </p:cNvPr>
          <p:cNvCxnSpPr>
            <a:cxnSpLocks/>
            <a:stCxn id="58" idx="3"/>
          </p:cNvCxnSpPr>
          <p:nvPr/>
        </p:nvCxnSpPr>
        <p:spPr>
          <a:xfrm>
            <a:off x="4472388" y="765764"/>
            <a:ext cx="1389126" cy="13092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id="{0DF49EE8-2174-EA4F-9AFB-A6D9926CF9BD}"/>
              </a:ext>
            </a:extLst>
          </p:cNvPr>
          <p:cNvCxnSpPr>
            <a:cxnSpLocks/>
          </p:cNvCxnSpPr>
          <p:nvPr/>
        </p:nvCxnSpPr>
        <p:spPr>
          <a:xfrm>
            <a:off x="5925260" y="2520973"/>
            <a:ext cx="2738100" cy="55875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F5610861-AD6A-CB4B-8756-5D8F9BDB5D3C}"/>
              </a:ext>
            </a:extLst>
          </p:cNvPr>
          <p:cNvCxnSpPr>
            <a:cxnSpLocks/>
            <a:stCxn id="17" idx="6"/>
          </p:cNvCxnSpPr>
          <p:nvPr/>
        </p:nvCxnSpPr>
        <p:spPr>
          <a:xfrm>
            <a:off x="5914834" y="2771983"/>
            <a:ext cx="2748526" cy="7993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直線コネクタ 33">
            <a:extLst>
              <a:ext uri="{FF2B5EF4-FFF2-40B4-BE49-F238E27FC236}">
                <a16:creationId xmlns:a16="http://schemas.microsoft.com/office/drawing/2014/main" id="{7A35631E-B856-A241-99B5-1A930DD24F19}"/>
              </a:ext>
            </a:extLst>
          </p:cNvPr>
          <p:cNvCxnSpPr>
            <a:cxnSpLocks/>
            <a:stCxn id="18" idx="6"/>
          </p:cNvCxnSpPr>
          <p:nvPr/>
        </p:nvCxnSpPr>
        <p:spPr>
          <a:xfrm>
            <a:off x="5955778" y="3437469"/>
            <a:ext cx="2574073" cy="61900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E3813BE5-4955-EF4F-95D8-33C2BF911724}"/>
              </a:ext>
            </a:extLst>
          </p:cNvPr>
          <p:cNvCxnSpPr>
            <a:cxnSpLocks/>
          </p:cNvCxnSpPr>
          <p:nvPr/>
        </p:nvCxnSpPr>
        <p:spPr>
          <a:xfrm flipV="1">
            <a:off x="3781494" y="4179320"/>
            <a:ext cx="1766006" cy="52883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直線コネクタ 35">
            <a:extLst>
              <a:ext uri="{FF2B5EF4-FFF2-40B4-BE49-F238E27FC236}">
                <a16:creationId xmlns:a16="http://schemas.microsoft.com/office/drawing/2014/main" id="{5041DDCA-F004-2548-AD83-3EA4A482997C}"/>
              </a:ext>
            </a:extLst>
          </p:cNvPr>
          <p:cNvCxnSpPr>
            <a:cxnSpLocks/>
            <a:stCxn id="68" idx="3"/>
          </p:cNvCxnSpPr>
          <p:nvPr/>
        </p:nvCxnSpPr>
        <p:spPr>
          <a:xfrm flipV="1">
            <a:off x="4178205" y="5186626"/>
            <a:ext cx="1044829" cy="2746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直線コネクタ 36">
            <a:extLst>
              <a:ext uri="{FF2B5EF4-FFF2-40B4-BE49-F238E27FC236}">
                <a16:creationId xmlns:a16="http://schemas.microsoft.com/office/drawing/2014/main" id="{5C0A313E-B674-534A-9987-287E51A11EEC}"/>
              </a:ext>
            </a:extLst>
          </p:cNvPr>
          <p:cNvCxnSpPr>
            <a:cxnSpLocks/>
            <a:endCxn id="21" idx="2"/>
          </p:cNvCxnSpPr>
          <p:nvPr/>
        </p:nvCxnSpPr>
        <p:spPr>
          <a:xfrm flipV="1">
            <a:off x="2462919" y="6066417"/>
            <a:ext cx="2641106" cy="22764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直線コネクタ 47">
            <a:extLst>
              <a:ext uri="{FF2B5EF4-FFF2-40B4-BE49-F238E27FC236}">
                <a16:creationId xmlns:a16="http://schemas.microsoft.com/office/drawing/2014/main" id="{46B96729-5A70-694B-8C13-D791A3E3074D}"/>
              </a:ext>
            </a:extLst>
          </p:cNvPr>
          <p:cNvCxnSpPr>
            <a:cxnSpLocks/>
            <a:stCxn id="15" idx="5"/>
          </p:cNvCxnSpPr>
          <p:nvPr/>
        </p:nvCxnSpPr>
        <p:spPr>
          <a:xfrm>
            <a:off x="5886413" y="1784510"/>
            <a:ext cx="2787799" cy="68489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C6E97CD0-71BF-274F-A3FB-863E96E392C8}"/>
              </a:ext>
            </a:extLst>
          </p:cNvPr>
          <p:cNvSpPr txBox="1"/>
          <p:nvPr/>
        </p:nvSpPr>
        <p:spPr>
          <a:xfrm>
            <a:off x="148856" y="183634"/>
            <a:ext cx="2331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>
                <a:latin typeface="Meiryo" panose="020B0604030504040204" pitchFamily="34" charset="-128"/>
                <a:ea typeface="Meiryo" panose="020B0604030504040204" pitchFamily="34" charset="-128"/>
              </a:rPr>
              <a:t>後方</a:t>
            </a:r>
            <a:r>
              <a:rPr kumimoji="1" lang="ja-JP" altLang="en-US">
                <a:latin typeface="Meiryo" panose="020B0604030504040204" pitchFamily="34" charset="-128"/>
                <a:ea typeface="Meiryo" panose="020B0604030504040204" pitchFamily="34" charset="-128"/>
              </a:rPr>
              <a:t>運動配列（</a:t>
            </a:r>
            <a:r>
              <a:rPr lang="en-US" altLang="ja-JP" dirty="0">
                <a:latin typeface="Meiryo" panose="020B0604030504040204" pitchFamily="34" charset="-128"/>
                <a:ea typeface="Meiryo" panose="020B0604030504040204" pitchFamily="34" charset="-128"/>
              </a:rPr>
              <a:t>RE</a:t>
            </a:r>
            <a:r>
              <a:rPr kumimoji="1" lang="ja-JP" altLang="en-US">
                <a:latin typeface="Meiryo" panose="020B0604030504040204" pitchFamily="34" charset="-128"/>
                <a:ea typeface="Meiryo" panose="020B0604030504040204" pitchFamily="34" charset="-128"/>
              </a:rPr>
              <a:t>）</a:t>
            </a: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7C4F2BCE-217D-8D49-B248-A0474E3D3279}"/>
              </a:ext>
            </a:extLst>
          </p:cNvPr>
          <p:cNvSpPr txBox="1"/>
          <p:nvPr/>
        </p:nvSpPr>
        <p:spPr>
          <a:xfrm>
            <a:off x="8767737" y="183634"/>
            <a:ext cx="17267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Meiryo" panose="020B0604030504040204" pitchFamily="34" charset="-128"/>
                <a:ea typeface="Meiryo" panose="020B0604030504040204" pitchFamily="34" charset="-128"/>
              </a:rPr>
              <a:t>CP1</a:t>
            </a:r>
            <a:r>
              <a:rPr kumimoji="1"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：眉の内側</a:t>
            </a:r>
            <a:r>
              <a:rPr kumimoji="1" lang="en-US" altLang="ja-JP" sz="1400" dirty="0">
                <a:latin typeface="Meiryo" panose="020B0604030504040204" pitchFamily="34" charset="-128"/>
                <a:ea typeface="Meiryo" panose="020B0604030504040204" pitchFamily="34" charset="-128"/>
              </a:rPr>
              <a:t>1/3</a:t>
            </a:r>
            <a:endParaRPr kumimoji="1" lang="ja-JP" altLang="en-US" sz="140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C9538459-7279-574E-AE21-A48021F05AA2}"/>
              </a:ext>
            </a:extLst>
          </p:cNvPr>
          <p:cNvSpPr txBox="1"/>
          <p:nvPr/>
        </p:nvSpPr>
        <p:spPr>
          <a:xfrm>
            <a:off x="8767737" y="488501"/>
            <a:ext cx="14221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Meiryo" panose="020B0604030504040204" pitchFamily="34" charset="-128"/>
                <a:ea typeface="Meiryo" panose="020B0604030504040204" pitchFamily="34" charset="-128"/>
              </a:rPr>
              <a:t>CP2</a:t>
            </a:r>
            <a:r>
              <a:rPr kumimoji="1"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：前頭筋上</a:t>
            </a:r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20AAC662-6B34-F94C-AA16-AB0075F082F9}"/>
              </a:ext>
            </a:extLst>
          </p:cNvPr>
          <p:cNvSpPr txBox="1"/>
          <p:nvPr/>
        </p:nvSpPr>
        <p:spPr>
          <a:xfrm>
            <a:off x="536695" y="611875"/>
            <a:ext cx="39356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Meiryo" panose="020B0604030504040204" pitchFamily="34" charset="-128"/>
                <a:ea typeface="Meiryo" panose="020B0604030504040204" pitchFamily="34" charset="-128"/>
              </a:rPr>
              <a:t>CP3</a:t>
            </a:r>
            <a:r>
              <a:rPr kumimoji="1"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：脊柱起立筋と僧帽筋が挿入する後頭骨上</a:t>
            </a:r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EF6AD2D5-FA79-2240-A0F7-3F28F2956D64}"/>
              </a:ext>
            </a:extLst>
          </p:cNvPr>
          <p:cNvSpPr txBox="1"/>
          <p:nvPr/>
        </p:nvSpPr>
        <p:spPr>
          <a:xfrm>
            <a:off x="536695" y="2306730"/>
            <a:ext cx="25907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Meiryo" panose="020B0604030504040204" pitchFamily="34" charset="-128"/>
                <a:ea typeface="Meiryo" panose="020B0604030504040204" pitchFamily="34" charset="-128"/>
              </a:rPr>
              <a:t>CU</a:t>
            </a:r>
            <a:r>
              <a:rPr kumimoji="1"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：上腕三頭筋外側頭筋腹上</a:t>
            </a:r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8B7FF435-5905-DA4D-9143-BA2D1697C826}"/>
              </a:ext>
            </a:extLst>
          </p:cNvPr>
          <p:cNvSpPr txBox="1"/>
          <p:nvPr/>
        </p:nvSpPr>
        <p:spPr>
          <a:xfrm>
            <a:off x="8767737" y="1663566"/>
            <a:ext cx="30716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Meiryo" panose="020B0604030504040204" pitchFamily="34" charset="-128"/>
                <a:ea typeface="Meiryo" panose="020B0604030504040204" pitchFamily="34" charset="-128"/>
              </a:rPr>
              <a:t>CL</a:t>
            </a:r>
            <a:r>
              <a:rPr kumimoji="1"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：脊柱起立筋上（</a:t>
            </a:r>
            <a:r>
              <a:rPr kumimoji="1" lang="en-US" altLang="ja-JP" sz="1400" dirty="0">
                <a:latin typeface="Meiryo" panose="020B0604030504040204" pitchFamily="34" charset="-128"/>
                <a:ea typeface="Meiryo" panose="020B0604030504040204" pitchFamily="34" charset="-128"/>
              </a:rPr>
              <a:t>C5-6</a:t>
            </a:r>
            <a:r>
              <a:rPr kumimoji="1"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の高さ）</a:t>
            </a:r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EB5CFD1C-2089-FD45-80C8-8F12CA4623B2}"/>
              </a:ext>
            </a:extLst>
          </p:cNvPr>
          <p:cNvSpPr txBox="1"/>
          <p:nvPr/>
        </p:nvSpPr>
        <p:spPr>
          <a:xfrm>
            <a:off x="536695" y="2963295"/>
            <a:ext cx="39629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Meiryo" panose="020B0604030504040204" pitchFamily="34" charset="-128"/>
                <a:ea typeface="Meiryo" panose="020B0604030504040204" pitchFamily="34" charset="-128"/>
              </a:rPr>
              <a:t>CA</a:t>
            </a:r>
            <a:r>
              <a:rPr kumimoji="1"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：尺側手根伸筋筋腱移行部（前腕遠位</a:t>
            </a:r>
            <a:r>
              <a:rPr kumimoji="1" lang="en-US" altLang="ja-JP" sz="1400" dirty="0">
                <a:latin typeface="Meiryo" panose="020B0604030504040204" pitchFamily="34" charset="-128"/>
                <a:ea typeface="Meiryo" panose="020B0604030504040204" pitchFamily="34" charset="-128"/>
              </a:rPr>
              <a:t>1/3</a:t>
            </a:r>
            <a:r>
              <a:rPr kumimoji="1"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）</a:t>
            </a:r>
          </a:p>
        </p:txBody>
      </p: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F9C512BA-A819-8B40-847B-D06E2EC10F5F}"/>
              </a:ext>
            </a:extLst>
          </p:cNvPr>
          <p:cNvSpPr txBox="1"/>
          <p:nvPr/>
        </p:nvSpPr>
        <p:spPr>
          <a:xfrm>
            <a:off x="8767737" y="2367221"/>
            <a:ext cx="30027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>
                <a:latin typeface="Meiryo" panose="020B0604030504040204" pitchFamily="34" charset="-128"/>
                <a:ea typeface="Meiryo" panose="020B0604030504040204" pitchFamily="34" charset="-128"/>
              </a:rPr>
              <a:t>TH</a:t>
            </a:r>
            <a:r>
              <a:rPr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：脊柱起立筋上（</a:t>
            </a:r>
            <a:r>
              <a:rPr lang="en-US" altLang="ja-JP" sz="1400" dirty="0">
                <a:latin typeface="Meiryo" panose="020B0604030504040204" pitchFamily="34" charset="-128"/>
                <a:ea typeface="Meiryo" panose="020B0604030504040204" pitchFamily="34" charset="-128"/>
              </a:rPr>
              <a:t>T4-6</a:t>
            </a:r>
            <a:r>
              <a:rPr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の高さ）</a:t>
            </a:r>
            <a:endParaRPr kumimoji="1" lang="ja-JP" altLang="en-US" sz="140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3A5771F7-FA67-3642-B64C-A1BC0799F6B4}"/>
              </a:ext>
            </a:extLst>
          </p:cNvPr>
          <p:cNvSpPr txBox="1"/>
          <p:nvPr/>
        </p:nvSpPr>
        <p:spPr>
          <a:xfrm>
            <a:off x="8767737" y="3004806"/>
            <a:ext cx="31949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>
                <a:latin typeface="Meiryo" panose="020B0604030504040204" pitchFamily="34" charset="-128"/>
                <a:ea typeface="Meiryo" panose="020B0604030504040204" pitchFamily="34" charset="-128"/>
              </a:rPr>
              <a:t>LU</a:t>
            </a:r>
            <a:r>
              <a:rPr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：脊柱起立筋上（</a:t>
            </a:r>
            <a:r>
              <a:rPr lang="en-US" altLang="ja-JP" sz="1400" dirty="0">
                <a:latin typeface="Meiryo" panose="020B0604030504040204" pitchFamily="34" charset="-128"/>
                <a:ea typeface="Meiryo" panose="020B0604030504040204" pitchFamily="34" charset="-128"/>
              </a:rPr>
              <a:t>T12-L1</a:t>
            </a:r>
            <a:r>
              <a:rPr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の高さ）</a:t>
            </a:r>
            <a:endParaRPr kumimoji="1" lang="ja-JP" altLang="en-US" sz="140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8C5B22FB-0BE2-C744-AF08-84E324BEA9BE}"/>
              </a:ext>
            </a:extLst>
          </p:cNvPr>
          <p:cNvSpPr txBox="1"/>
          <p:nvPr/>
        </p:nvSpPr>
        <p:spPr>
          <a:xfrm>
            <a:off x="8767737" y="4052379"/>
            <a:ext cx="36359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>
                <a:latin typeface="Meiryo" panose="020B0604030504040204" pitchFamily="34" charset="-128"/>
                <a:ea typeface="Meiryo" panose="020B0604030504040204" pitchFamily="34" charset="-128"/>
              </a:rPr>
              <a:t>CX</a:t>
            </a:r>
            <a:r>
              <a:rPr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：大殿筋上（坐骨結節と</a:t>
            </a:r>
            <a:r>
              <a:rPr lang="en-US" altLang="ja-JP" sz="1400" dirty="0">
                <a:latin typeface="Meiryo" panose="020B0604030504040204" pitchFamily="34" charset="-128"/>
                <a:ea typeface="Meiryo" panose="020B0604030504040204" pitchFamily="34" charset="-128"/>
              </a:rPr>
              <a:t>PSIS</a:t>
            </a:r>
            <a:r>
              <a:rPr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の中点）</a:t>
            </a:r>
            <a:endParaRPr kumimoji="1" lang="ja-JP" altLang="en-US" sz="140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74F9E6F3-DE8C-0F48-84F0-ED4ECFC7D311}"/>
              </a:ext>
            </a:extLst>
          </p:cNvPr>
          <p:cNvSpPr txBox="1"/>
          <p:nvPr/>
        </p:nvSpPr>
        <p:spPr>
          <a:xfrm>
            <a:off x="536695" y="1308278"/>
            <a:ext cx="40623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>
                <a:latin typeface="Meiryo" panose="020B0604030504040204" pitchFamily="34" charset="-128"/>
                <a:ea typeface="Meiryo" panose="020B0604030504040204" pitchFamily="34" charset="-128"/>
              </a:rPr>
              <a:t>SC</a:t>
            </a:r>
            <a:r>
              <a:rPr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：小菱形筋上（肩甲棘と</a:t>
            </a:r>
            <a:r>
              <a:rPr lang="en-US" altLang="ja-JP" sz="1400" dirty="0">
                <a:latin typeface="Meiryo" panose="020B0604030504040204" pitchFamily="34" charset="-128"/>
                <a:ea typeface="Meiryo" panose="020B0604030504040204" pitchFamily="34" charset="-128"/>
              </a:rPr>
              <a:t>C7</a:t>
            </a:r>
            <a:r>
              <a:rPr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を結ぶ線の中点）</a:t>
            </a:r>
            <a:endParaRPr kumimoji="1" lang="ja-JP" altLang="en-US" sz="140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4B9A278E-D191-0047-8940-9EE6928D4897}"/>
              </a:ext>
            </a:extLst>
          </p:cNvPr>
          <p:cNvSpPr txBox="1"/>
          <p:nvPr/>
        </p:nvSpPr>
        <p:spPr>
          <a:xfrm>
            <a:off x="536695" y="4667229"/>
            <a:ext cx="32447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>
                <a:latin typeface="Meiryo" panose="020B0604030504040204" pitchFamily="34" charset="-128"/>
                <a:ea typeface="Meiryo" panose="020B0604030504040204" pitchFamily="34" charset="-128"/>
              </a:rPr>
              <a:t>GE</a:t>
            </a:r>
            <a:r>
              <a:rPr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：大腿二頭筋長頭上（大腿中</a:t>
            </a:r>
            <a:r>
              <a:rPr lang="en-US" altLang="ja-JP" sz="1400" dirty="0">
                <a:latin typeface="Meiryo" panose="020B0604030504040204" pitchFamily="34" charset="-128"/>
                <a:ea typeface="Meiryo" panose="020B0604030504040204" pitchFamily="34" charset="-128"/>
              </a:rPr>
              <a:t>1/3</a:t>
            </a:r>
            <a:r>
              <a:rPr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）</a:t>
            </a:r>
            <a:endParaRPr kumimoji="1" lang="ja-JP" altLang="en-US" sz="140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8C4D855E-310E-5A4B-95B6-529E106E5003}"/>
              </a:ext>
            </a:extLst>
          </p:cNvPr>
          <p:cNvSpPr txBox="1"/>
          <p:nvPr/>
        </p:nvSpPr>
        <p:spPr>
          <a:xfrm>
            <a:off x="536695" y="3834441"/>
            <a:ext cx="16482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>
                <a:latin typeface="Meiryo" panose="020B0604030504040204" pitchFamily="34" charset="-128"/>
                <a:ea typeface="Meiryo" panose="020B0604030504040204" pitchFamily="34" charset="-128"/>
              </a:rPr>
              <a:t>DI</a:t>
            </a:r>
            <a:r>
              <a:rPr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：小指外転筋上</a:t>
            </a:r>
            <a:endParaRPr kumimoji="1" lang="ja-JP" altLang="en-US" sz="140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E9C34CD4-05A2-3B4E-B261-93607D76DD90}"/>
              </a:ext>
            </a:extLst>
          </p:cNvPr>
          <p:cNvSpPr txBox="1"/>
          <p:nvPr/>
        </p:nvSpPr>
        <p:spPr>
          <a:xfrm>
            <a:off x="536695" y="5307387"/>
            <a:ext cx="3641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>
                <a:latin typeface="Meiryo" panose="020B0604030504040204" pitchFamily="34" charset="-128"/>
                <a:ea typeface="Meiryo" panose="020B0604030504040204" pitchFamily="34" charset="-128"/>
              </a:rPr>
              <a:t>TA</a:t>
            </a:r>
            <a:r>
              <a:rPr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：腓腹筋外側頭の筋腱移行部のすぐ近位</a:t>
            </a:r>
            <a:endParaRPr kumimoji="1" lang="ja-JP" altLang="en-US" sz="140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683CAC92-CA2D-E743-9589-C660567337E0}"/>
              </a:ext>
            </a:extLst>
          </p:cNvPr>
          <p:cNvSpPr txBox="1"/>
          <p:nvPr/>
        </p:nvSpPr>
        <p:spPr>
          <a:xfrm>
            <a:off x="536695" y="6165606"/>
            <a:ext cx="16594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>
                <a:latin typeface="Meiryo" panose="020B0604030504040204" pitchFamily="34" charset="-128"/>
                <a:ea typeface="Meiryo" panose="020B0604030504040204" pitchFamily="34" charset="-128"/>
              </a:rPr>
              <a:t>PE</a:t>
            </a:r>
            <a:r>
              <a:rPr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：小趾外転筋上</a:t>
            </a:r>
            <a:endParaRPr kumimoji="1" lang="ja-JP" altLang="en-US" sz="140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72" name="テキスト ボックス 71">
            <a:extLst>
              <a:ext uri="{FF2B5EF4-FFF2-40B4-BE49-F238E27FC236}">
                <a16:creationId xmlns:a16="http://schemas.microsoft.com/office/drawing/2014/main" id="{24B40E21-EE29-6C42-AB14-5622F0AFDEF7}"/>
              </a:ext>
            </a:extLst>
          </p:cNvPr>
          <p:cNvSpPr txBox="1"/>
          <p:nvPr/>
        </p:nvSpPr>
        <p:spPr>
          <a:xfrm>
            <a:off x="8767737" y="3463562"/>
            <a:ext cx="27478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>
                <a:latin typeface="Meiryo" panose="020B0604030504040204" pitchFamily="34" charset="-128"/>
                <a:ea typeface="Meiryo" panose="020B0604030504040204" pitchFamily="34" charset="-128"/>
              </a:rPr>
              <a:t>PV</a:t>
            </a:r>
            <a:r>
              <a:rPr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：脊柱起立筋の腸骨稜の交点</a:t>
            </a:r>
            <a:endParaRPr lang="en-US" altLang="ja-JP" sz="1400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r>
              <a:rPr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（</a:t>
            </a:r>
            <a:r>
              <a:rPr lang="en-US" altLang="ja-JP" sz="1400" dirty="0">
                <a:latin typeface="Meiryo" panose="020B0604030504040204" pitchFamily="34" charset="-128"/>
                <a:ea typeface="Meiryo" panose="020B0604030504040204" pitchFamily="34" charset="-128"/>
              </a:rPr>
              <a:t>L4/5</a:t>
            </a:r>
            <a:r>
              <a:rPr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と</a:t>
            </a:r>
            <a:r>
              <a:rPr lang="en-US" altLang="ja-JP" sz="1400" dirty="0">
                <a:latin typeface="Meiryo" panose="020B0604030504040204" pitchFamily="34" charset="-128"/>
                <a:ea typeface="Meiryo" panose="020B0604030504040204" pitchFamily="34" charset="-128"/>
              </a:rPr>
              <a:t>PSIS</a:t>
            </a:r>
            <a:r>
              <a:rPr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の間）</a:t>
            </a:r>
            <a:endParaRPr kumimoji="1" lang="ja-JP" altLang="en-US" sz="140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73" name="円/楕円 72">
            <a:extLst>
              <a:ext uri="{FF2B5EF4-FFF2-40B4-BE49-F238E27FC236}">
                <a16:creationId xmlns:a16="http://schemas.microsoft.com/office/drawing/2014/main" id="{0A49C23D-7F37-BE41-99A3-720894FF7875}"/>
              </a:ext>
            </a:extLst>
          </p:cNvPr>
          <p:cNvSpPr/>
          <p:nvPr/>
        </p:nvSpPr>
        <p:spPr>
          <a:xfrm>
            <a:off x="5527898" y="1509440"/>
            <a:ext cx="140548" cy="1365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4" name="直線コネクタ 73">
            <a:extLst>
              <a:ext uri="{FF2B5EF4-FFF2-40B4-BE49-F238E27FC236}">
                <a16:creationId xmlns:a16="http://schemas.microsoft.com/office/drawing/2014/main" id="{35917CFA-7B3F-6446-9C2C-065BE8B5CAC9}"/>
              </a:ext>
            </a:extLst>
          </p:cNvPr>
          <p:cNvCxnSpPr>
            <a:cxnSpLocks/>
          </p:cNvCxnSpPr>
          <p:nvPr/>
        </p:nvCxnSpPr>
        <p:spPr>
          <a:xfrm flipV="1">
            <a:off x="1997700" y="1596719"/>
            <a:ext cx="3557833" cy="3663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6" name="テキスト ボックス 75">
            <a:extLst>
              <a:ext uri="{FF2B5EF4-FFF2-40B4-BE49-F238E27FC236}">
                <a16:creationId xmlns:a16="http://schemas.microsoft.com/office/drawing/2014/main" id="{798A8A30-27D4-3047-9860-5A9CE9D4B5AA}"/>
              </a:ext>
            </a:extLst>
          </p:cNvPr>
          <p:cNvSpPr txBox="1"/>
          <p:nvPr/>
        </p:nvSpPr>
        <p:spPr>
          <a:xfrm>
            <a:off x="536695" y="1836569"/>
            <a:ext cx="13468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Meiryo" panose="020B0604030504040204" pitchFamily="34" charset="-128"/>
                <a:ea typeface="Meiryo" panose="020B0604030504040204" pitchFamily="34" charset="-128"/>
              </a:rPr>
              <a:t>HU</a:t>
            </a:r>
            <a:r>
              <a:rPr kumimoji="1"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：棘下筋上</a:t>
            </a:r>
          </a:p>
        </p:txBody>
      </p:sp>
    </p:spTree>
    <p:extLst>
      <p:ext uri="{BB962C8B-B14F-4D97-AF65-F5344CB8AC3E}">
        <p14:creationId xmlns:p14="http://schemas.microsoft.com/office/powerpoint/2010/main" val="21217248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男, ドレス, 立つ が含まれている画像&#10;&#10;自動的に生成された説明">
            <a:extLst>
              <a:ext uri="{FF2B5EF4-FFF2-40B4-BE49-F238E27FC236}">
                <a16:creationId xmlns:a16="http://schemas.microsoft.com/office/drawing/2014/main" id="{89E7C4A3-24CF-EB43-9BF7-7414BBB90D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6345" y="531162"/>
            <a:ext cx="6858410" cy="6082472"/>
          </a:xfrm>
          <a:prstGeom prst="rect">
            <a:avLst/>
          </a:prstGeom>
        </p:spPr>
      </p:pic>
      <p:sp>
        <p:nvSpPr>
          <p:cNvPr id="7" name="円/楕円 6">
            <a:extLst>
              <a:ext uri="{FF2B5EF4-FFF2-40B4-BE49-F238E27FC236}">
                <a16:creationId xmlns:a16="http://schemas.microsoft.com/office/drawing/2014/main" id="{668FB69E-6A4E-654F-B654-FFCCD8892362}"/>
              </a:ext>
            </a:extLst>
          </p:cNvPr>
          <p:cNvSpPr/>
          <p:nvPr/>
        </p:nvSpPr>
        <p:spPr>
          <a:xfrm>
            <a:off x="6893832" y="3036004"/>
            <a:ext cx="140548" cy="1365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>
            <a:extLst>
              <a:ext uri="{FF2B5EF4-FFF2-40B4-BE49-F238E27FC236}">
                <a16:creationId xmlns:a16="http://schemas.microsoft.com/office/drawing/2014/main" id="{FF944F38-54DE-F649-9192-08D287BC4476}"/>
              </a:ext>
            </a:extLst>
          </p:cNvPr>
          <p:cNvSpPr/>
          <p:nvPr/>
        </p:nvSpPr>
        <p:spPr>
          <a:xfrm>
            <a:off x="6688649" y="2733439"/>
            <a:ext cx="140548" cy="1365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B5B0C954-A18E-CD47-B7B4-E669118DDFB4}"/>
              </a:ext>
            </a:extLst>
          </p:cNvPr>
          <p:cNvSpPr/>
          <p:nvPr/>
        </p:nvSpPr>
        <p:spPr>
          <a:xfrm>
            <a:off x="6335943" y="2275819"/>
            <a:ext cx="140548" cy="1365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>
            <a:extLst>
              <a:ext uri="{FF2B5EF4-FFF2-40B4-BE49-F238E27FC236}">
                <a16:creationId xmlns:a16="http://schemas.microsoft.com/office/drawing/2014/main" id="{A2D325A5-695D-F541-AEC5-E1AE729FE617}"/>
              </a:ext>
            </a:extLst>
          </p:cNvPr>
          <p:cNvSpPr/>
          <p:nvPr/>
        </p:nvSpPr>
        <p:spPr>
          <a:xfrm>
            <a:off x="5436202" y="1892975"/>
            <a:ext cx="140548" cy="1365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>
            <a:extLst>
              <a:ext uri="{FF2B5EF4-FFF2-40B4-BE49-F238E27FC236}">
                <a16:creationId xmlns:a16="http://schemas.microsoft.com/office/drawing/2014/main" id="{53561751-2502-4944-A03C-279F261F53E4}"/>
              </a:ext>
            </a:extLst>
          </p:cNvPr>
          <p:cNvSpPr/>
          <p:nvPr/>
        </p:nvSpPr>
        <p:spPr>
          <a:xfrm>
            <a:off x="5867560" y="1524454"/>
            <a:ext cx="140548" cy="1365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>
            <a:extLst>
              <a:ext uri="{FF2B5EF4-FFF2-40B4-BE49-F238E27FC236}">
                <a16:creationId xmlns:a16="http://schemas.microsoft.com/office/drawing/2014/main" id="{0B3BBAFE-E2A0-F44C-BAF5-BCC8FE8B9AAF}"/>
              </a:ext>
            </a:extLst>
          </p:cNvPr>
          <p:cNvSpPr/>
          <p:nvPr/>
        </p:nvSpPr>
        <p:spPr>
          <a:xfrm>
            <a:off x="5975271" y="5183039"/>
            <a:ext cx="140548" cy="1365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円/楕円 14">
            <a:extLst>
              <a:ext uri="{FF2B5EF4-FFF2-40B4-BE49-F238E27FC236}">
                <a16:creationId xmlns:a16="http://schemas.microsoft.com/office/drawing/2014/main" id="{D51EE43D-7583-9149-9D64-257CA9327543}"/>
              </a:ext>
            </a:extLst>
          </p:cNvPr>
          <p:cNvSpPr/>
          <p:nvPr/>
        </p:nvSpPr>
        <p:spPr>
          <a:xfrm rot="20857978">
            <a:off x="5981736" y="1666614"/>
            <a:ext cx="140548" cy="4858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円/楕円 15">
            <a:extLst>
              <a:ext uri="{FF2B5EF4-FFF2-40B4-BE49-F238E27FC236}">
                <a16:creationId xmlns:a16="http://schemas.microsoft.com/office/drawing/2014/main" id="{BEB0722A-217A-754B-96F3-5E38FC71C5B9}"/>
              </a:ext>
            </a:extLst>
          </p:cNvPr>
          <p:cNvSpPr/>
          <p:nvPr/>
        </p:nvSpPr>
        <p:spPr>
          <a:xfrm>
            <a:off x="6050388" y="2199281"/>
            <a:ext cx="134635" cy="5313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>
            <a:extLst>
              <a:ext uri="{FF2B5EF4-FFF2-40B4-BE49-F238E27FC236}">
                <a16:creationId xmlns:a16="http://schemas.microsoft.com/office/drawing/2014/main" id="{019C8BF4-CAE8-DE46-9E5B-19A50087AEB8}"/>
              </a:ext>
            </a:extLst>
          </p:cNvPr>
          <p:cNvSpPr/>
          <p:nvPr/>
        </p:nvSpPr>
        <p:spPr>
          <a:xfrm>
            <a:off x="6000961" y="4217931"/>
            <a:ext cx="140548" cy="1365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>
            <a:extLst>
              <a:ext uri="{FF2B5EF4-FFF2-40B4-BE49-F238E27FC236}">
                <a16:creationId xmlns:a16="http://schemas.microsoft.com/office/drawing/2014/main" id="{60A3142D-1FBB-C84B-A7E9-BADAADA84573}"/>
              </a:ext>
            </a:extLst>
          </p:cNvPr>
          <p:cNvSpPr/>
          <p:nvPr/>
        </p:nvSpPr>
        <p:spPr>
          <a:xfrm rot="286761">
            <a:off x="6059928" y="2872625"/>
            <a:ext cx="125095" cy="5938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>
            <a:extLst>
              <a:ext uri="{FF2B5EF4-FFF2-40B4-BE49-F238E27FC236}">
                <a16:creationId xmlns:a16="http://schemas.microsoft.com/office/drawing/2014/main" id="{9FC1A17B-F065-8B49-991E-43B384FCB22A}"/>
              </a:ext>
            </a:extLst>
          </p:cNvPr>
          <p:cNvSpPr/>
          <p:nvPr/>
        </p:nvSpPr>
        <p:spPr>
          <a:xfrm>
            <a:off x="5980114" y="3776002"/>
            <a:ext cx="140548" cy="1365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円/楕円 20">
            <a:extLst>
              <a:ext uri="{FF2B5EF4-FFF2-40B4-BE49-F238E27FC236}">
                <a16:creationId xmlns:a16="http://schemas.microsoft.com/office/drawing/2014/main" id="{2BF704DF-C9A4-1C4A-A9C3-60042E936C68}"/>
              </a:ext>
            </a:extLst>
          </p:cNvPr>
          <p:cNvSpPr/>
          <p:nvPr/>
        </p:nvSpPr>
        <p:spPr>
          <a:xfrm>
            <a:off x="6000961" y="6030239"/>
            <a:ext cx="140548" cy="1365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75D3ACCE-3FD8-8745-A28B-79C17605F528}"/>
              </a:ext>
            </a:extLst>
          </p:cNvPr>
          <p:cNvCxnSpPr>
            <a:cxnSpLocks/>
          </p:cNvCxnSpPr>
          <p:nvPr/>
        </p:nvCxnSpPr>
        <p:spPr>
          <a:xfrm>
            <a:off x="6976754" y="3137310"/>
            <a:ext cx="492977" cy="3411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F18751F4-2082-F643-8931-E956B2B8E753}"/>
              </a:ext>
            </a:extLst>
          </p:cNvPr>
          <p:cNvCxnSpPr>
            <a:cxnSpLocks/>
          </p:cNvCxnSpPr>
          <p:nvPr/>
        </p:nvCxnSpPr>
        <p:spPr>
          <a:xfrm>
            <a:off x="6808614" y="2818103"/>
            <a:ext cx="661117" cy="19730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7AAD4998-2DE9-DA4D-94AE-09A28A826414}"/>
              </a:ext>
            </a:extLst>
          </p:cNvPr>
          <p:cNvCxnSpPr>
            <a:cxnSpLocks/>
          </p:cNvCxnSpPr>
          <p:nvPr/>
        </p:nvCxnSpPr>
        <p:spPr>
          <a:xfrm>
            <a:off x="6445504" y="2374355"/>
            <a:ext cx="1024227" cy="19334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E185DECA-956B-1640-AA19-D949E9921BA5}"/>
              </a:ext>
            </a:extLst>
          </p:cNvPr>
          <p:cNvCxnSpPr>
            <a:cxnSpLocks/>
          </p:cNvCxnSpPr>
          <p:nvPr/>
        </p:nvCxnSpPr>
        <p:spPr>
          <a:xfrm>
            <a:off x="3411653" y="1493024"/>
            <a:ext cx="2021120" cy="44096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21AFB4B4-B0DC-5746-80B2-E2E7071849A2}"/>
              </a:ext>
            </a:extLst>
          </p:cNvPr>
          <p:cNvCxnSpPr>
            <a:cxnSpLocks/>
            <a:stCxn id="60" idx="1"/>
            <a:endCxn id="11" idx="6"/>
          </p:cNvCxnSpPr>
          <p:nvPr/>
        </p:nvCxnSpPr>
        <p:spPr>
          <a:xfrm flipH="1" flipV="1">
            <a:off x="6008108" y="1592735"/>
            <a:ext cx="1461623" cy="23191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id="{0DF49EE8-2174-EA4F-9AFB-A6D9926CF9BD}"/>
              </a:ext>
            </a:extLst>
          </p:cNvPr>
          <p:cNvCxnSpPr>
            <a:cxnSpLocks/>
            <a:endCxn id="16" idx="2"/>
          </p:cNvCxnSpPr>
          <p:nvPr/>
        </p:nvCxnSpPr>
        <p:spPr>
          <a:xfrm flipV="1">
            <a:off x="3465894" y="2464934"/>
            <a:ext cx="2584494" cy="7473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F5610861-AD6A-CB4B-8756-5D8F9BDB5D3C}"/>
              </a:ext>
            </a:extLst>
          </p:cNvPr>
          <p:cNvCxnSpPr>
            <a:cxnSpLocks/>
            <a:endCxn id="18" idx="2"/>
          </p:cNvCxnSpPr>
          <p:nvPr/>
        </p:nvCxnSpPr>
        <p:spPr>
          <a:xfrm>
            <a:off x="3411653" y="3137310"/>
            <a:ext cx="2648492" cy="2702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直線コネクタ 33">
            <a:extLst>
              <a:ext uri="{FF2B5EF4-FFF2-40B4-BE49-F238E27FC236}">
                <a16:creationId xmlns:a16="http://schemas.microsoft.com/office/drawing/2014/main" id="{7A35631E-B856-A241-99B5-1A930DD24F19}"/>
              </a:ext>
            </a:extLst>
          </p:cNvPr>
          <p:cNvCxnSpPr>
            <a:cxnSpLocks/>
            <a:stCxn id="19" idx="6"/>
            <a:endCxn id="64" idx="1"/>
          </p:cNvCxnSpPr>
          <p:nvPr/>
        </p:nvCxnSpPr>
        <p:spPr>
          <a:xfrm>
            <a:off x="6120662" y="3844283"/>
            <a:ext cx="1349069" cy="3691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E3813BE5-4955-EF4F-95D8-33C2BF911724}"/>
              </a:ext>
            </a:extLst>
          </p:cNvPr>
          <p:cNvCxnSpPr>
            <a:cxnSpLocks/>
          </p:cNvCxnSpPr>
          <p:nvPr/>
        </p:nvCxnSpPr>
        <p:spPr>
          <a:xfrm>
            <a:off x="6118924" y="4308550"/>
            <a:ext cx="1350807" cy="45244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直線コネクタ 35">
            <a:extLst>
              <a:ext uri="{FF2B5EF4-FFF2-40B4-BE49-F238E27FC236}">
                <a16:creationId xmlns:a16="http://schemas.microsoft.com/office/drawing/2014/main" id="{5041DDCA-F004-2548-AD83-3EA4A482997C}"/>
              </a:ext>
            </a:extLst>
          </p:cNvPr>
          <p:cNvCxnSpPr>
            <a:cxnSpLocks/>
            <a:endCxn id="68" idx="1"/>
          </p:cNvCxnSpPr>
          <p:nvPr/>
        </p:nvCxnSpPr>
        <p:spPr>
          <a:xfrm>
            <a:off x="6060145" y="5265265"/>
            <a:ext cx="1409586" cy="20821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直線コネクタ 36">
            <a:extLst>
              <a:ext uri="{FF2B5EF4-FFF2-40B4-BE49-F238E27FC236}">
                <a16:creationId xmlns:a16="http://schemas.microsoft.com/office/drawing/2014/main" id="{5C0A313E-B674-534A-9987-287E51A11EEC}"/>
              </a:ext>
            </a:extLst>
          </p:cNvPr>
          <p:cNvCxnSpPr>
            <a:cxnSpLocks/>
          </p:cNvCxnSpPr>
          <p:nvPr/>
        </p:nvCxnSpPr>
        <p:spPr>
          <a:xfrm>
            <a:off x="6148974" y="6098520"/>
            <a:ext cx="1320757" cy="12348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直線コネクタ 47">
            <a:extLst>
              <a:ext uri="{FF2B5EF4-FFF2-40B4-BE49-F238E27FC236}">
                <a16:creationId xmlns:a16="http://schemas.microsoft.com/office/drawing/2014/main" id="{46B96729-5A70-694B-8C13-D791A3E3074D}"/>
              </a:ext>
            </a:extLst>
          </p:cNvPr>
          <p:cNvCxnSpPr>
            <a:cxnSpLocks/>
            <a:endCxn id="62" idx="3"/>
          </p:cNvCxnSpPr>
          <p:nvPr/>
        </p:nvCxnSpPr>
        <p:spPr>
          <a:xfrm flipH="1" flipV="1">
            <a:off x="2116394" y="1961034"/>
            <a:ext cx="3863722" cy="7306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C6E97CD0-71BF-274F-A3FB-863E96E392C8}"/>
              </a:ext>
            </a:extLst>
          </p:cNvPr>
          <p:cNvSpPr txBox="1"/>
          <p:nvPr/>
        </p:nvSpPr>
        <p:spPr>
          <a:xfrm>
            <a:off x="148856" y="183634"/>
            <a:ext cx="2366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>
                <a:latin typeface="Meiryo" panose="020B0604030504040204" pitchFamily="34" charset="-128"/>
                <a:ea typeface="Meiryo" panose="020B0604030504040204" pitchFamily="34" charset="-128"/>
              </a:rPr>
              <a:t>内方</a:t>
            </a:r>
            <a:r>
              <a:rPr kumimoji="1" lang="ja-JP" altLang="en-US">
                <a:latin typeface="Meiryo" panose="020B0604030504040204" pitchFamily="34" charset="-128"/>
                <a:ea typeface="Meiryo" panose="020B0604030504040204" pitchFamily="34" charset="-128"/>
              </a:rPr>
              <a:t>運動配列（</a:t>
            </a:r>
            <a:r>
              <a:rPr kumimoji="1" lang="en-US" altLang="ja-JP" dirty="0">
                <a:latin typeface="Meiryo" panose="020B0604030504040204" pitchFamily="34" charset="-128"/>
                <a:ea typeface="Meiryo" panose="020B0604030504040204" pitchFamily="34" charset="-128"/>
              </a:rPr>
              <a:t>M</a:t>
            </a:r>
            <a:r>
              <a:rPr lang="en-US" altLang="ja-JP" dirty="0">
                <a:latin typeface="Meiryo" panose="020B0604030504040204" pitchFamily="34" charset="-128"/>
                <a:ea typeface="Meiryo" panose="020B0604030504040204" pitchFamily="34" charset="-128"/>
              </a:rPr>
              <a:t>E</a:t>
            </a:r>
            <a:r>
              <a:rPr kumimoji="1" lang="ja-JP" altLang="en-US">
                <a:latin typeface="Meiryo" panose="020B0604030504040204" pitchFamily="34" charset="-128"/>
                <a:ea typeface="Meiryo" panose="020B0604030504040204" pitchFamily="34" charset="-128"/>
              </a:rPr>
              <a:t>）</a:t>
            </a: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7C4F2BCE-217D-8D49-B248-A0474E3D3279}"/>
              </a:ext>
            </a:extLst>
          </p:cNvPr>
          <p:cNvSpPr txBox="1"/>
          <p:nvPr/>
        </p:nvSpPr>
        <p:spPr>
          <a:xfrm>
            <a:off x="7469731" y="305314"/>
            <a:ext cx="30380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Meiryo" panose="020B0604030504040204" pitchFamily="34" charset="-128"/>
                <a:ea typeface="Meiryo" panose="020B0604030504040204" pitchFamily="34" charset="-128"/>
              </a:rPr>
              <a:t>CP1</a:t>
            </a:r>
            <a:r>
              <a:rPr kumimoji="1"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：</a:t>
            </a:r>
            <a:r>
              <a:rPr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内側眼角上（鼻骨に対して）</a:t>
            </a:r>
            <a:endParaRPr kumimoji="1" lang="ja-JP" altLang="en-US" sz="140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C9538459-7279-574E-AE21-A48021F05AA2}"/>
              </a:ext>
            </a:extLst>
          </p:cNvPr>
          <p:cNvSpPr txBox="1"/>
          <p:nvPr/>
        </p:nvSpPr>
        <p:spPr>
          <a:xfrm>
            <a:off x="7469731" y="877474"/>
            <a:ext cx="34323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Meiryo" panose="020B0604030504040204" pitchFamily="34" charset="-128"/>
                <a:ea typeface="Meiryo" panose="020B0604030504040204" pitchFamily="34" charset="-128"/>
              </a:rPr>
              <a:t>CP2a</a:t>
            </a:r>
            <a:r>
              <a:rPr kumimoji="1"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：人中（鼻の下のくぼみ）の中心</a:t>
            </a:r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EF6AD2D5-FA79-2240-A0F7-3F28F2956D64}"/>
              </a:ext>
            </a:extLst>
          </p:cNvPr>
          <p:cNvSpPr txBox="1"/>
          <p:nvPr/>
        </p:nvSpPr>
        <p:spPr>
          <a:xfrm>
            <a:off x="7469731" y="2458650"/>
            <a:ext cx="32544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Meiryo" panose="020B0604030504040204" pitchFamily="34" charset="-128"/>
                <a:ea typeface="Meiryo" panose="020B0604030504040204" pitchFamily="34" charset="-128"/>
              </a:rPr>
              <a:t>CU</a:t>
            </a:r>
            <a:r>
              <a:rPr kumimoji="1"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：</a:t>
            </a:r>
            <a:r>
              <a:rPr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内側筋間中隔上（上腕遠位</a:t>
            </a:r>
            <a:r>
              <a:rPr lang="en-US" altLang="ja-JP" sz="1400" dirty="0">
                <a:latin typeface="Meiryo" panose="020B0604030504040204" pitchFamily="34" charset="-128"/>
                <a:ea typeface="Meiryo" panose="020B0604030504040204" pitchFamily="34" charset="-128"/>
              </a:rPr>
              <a:t>1/3</a:t>
            </a:r>
            <a:r>
              <a:rPr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）</a:t>
            </a:r>
            <a:endParaRPr kumimoji="1" lang="ja-JP" altLang="en-US" sz="140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8B7FF435-5905-DA4D-9143-BA2D1697C826}"/>
              </a:ext>
            </a:extLst>
          </p:cNvPr>
          <p:cNvSpPr txBox="1"/>
          <p:nvPr/>
        </p:nvSpPr>
        <p:spPr>
          <a:xfrm>
            <a:off x="7469731" y="1670756"/>
            <a:ext cx="15856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err="1">
                <a:latin typeface="Meiryo" panose="020B0604030504040204" pitchFamily="34" charset="-128"/>
                <a:ea typeface="Meiryo" panose="020B0604030504040204" pitchFamily="34" charset="-128"/>
              </a:rPr>
              <a:t>CLa</a:t>
            </a:r>
            <a:r>
              <a:rPr kumimoji="1"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：</a:t>
            </a:r>
            <a:r>
              <a:rPr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胸骨上切痕</a:t>
            </a:r>
            <a:endParaRPr kumimoji="1" lang="ja-JP" altLang="en-US" sz="140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EB5CFD1C-2089-FD45-80C8-8F12CA4623B2}"/>
              </a:ext>
            </a:extLst>
          </p:cNvPr>
          <p:cNvSpPr txBox="1"/>
          <p:nvPr/>
        </p:nvSpPr>
        <p:spPr>
          <a:xfrm>
            <a:off x="7469731" y="2923039"/>
            <a:ext cx="39629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Meiryo" panose="020B0604030504040204" pitchFamily="34" charset="-128"/>
                <a:ea typeface="Meiryo" panose="020B0604030504040204" pitchFamily="34" charset="-128"/>
              </a:rPr>
              <a:t>CA</a:t>
            </a:r>
            <a:r>
              <a:rPr kumimoji="1"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：尺側手根</a:t>
            </a:r>
            <a:r>
              <a:rPr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屈筋</a:t>
            </a:r>
            <a:r>
              <a:rPr kumimoji="1"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筋腱移行部（前腕遠位</a:t>
            </a:r>
            <a:r>
              <a:rPr kumimoji="1" lang="en-US" altLang="ja-JP" sz="1400" dirty="0">
                <a:latin typeface="Meiryo" panose="020B0604030504040204" pitchFamily="34" charset="-128"/>
                <a:ea typeface="Meiryo" panose="020B0604030504040204" pitchFamily="34" charset="-128"/>
              </a:rPr>
              <a:t>1/3</a:t>
            </a:r>
            <a:r>
              <a:rPr kumimoji="1"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）</a:t>
            </a:r>
          </a:p>
        </p:txBody>
      </p: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F9C512BA-A819-8B40-847B-D06E2EC10F5F}"/>
              </a:ext>
            </a:extLst>
          </p:cNvPr>
          <p:cNvSpPr txBox="1"/>
          <p:nvPr/>
        </p:nvSpPr>
        <p:spPr>
          <a:xfrm>
            <a:off x="144379" y="1807145"/>
            <a:ext cx="19720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err="1">
                <a:latin typeface="Meiryo" panose="020B0604030504040204" pitchFamily="34" charset="-128"/>
                <a:ea typeface="Meiryo" panose="020B0604030504040204" pitchFamily="34" charset="-128"/>
              </a:rPr>
              <a:t>THa</a:t>
            </a:r>
            <a:r>
              <a:rPr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：胸骨の中央線上</a:t>
            </a:r>
            <a:endParaRPr kumimoji="1" lang="ja-JP" altLang="en-US" sz="140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3A5771F7-FA67-3642-B64C-A1BC0799F6B4}"/>
              </a:ext>
            </a:extLst>
          </p:cNvPr>
          <p:cNvSpPr txBox="1"/>
          <p:nvPr/>
        </p:nvSpPr>
        <p:spPr>
          <a:xfrm>
            <a:off x="144379" y="2398422"/>
            <a:ext cx="32093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err="1">
                <a:latin typeface="Meiryo" panose="020B0604030504040204" pitchFamily="34" charset="-128"/>
                <a:ea typeface="Meiryo" panose="020B0604030504040204" pitchFamily="34" charset="-128"/>
              </a:rPr>
              <a:t>LUa</a:t>
            </a:r>
            <a:r>
              <a:rPr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：白線上（剣状突起とヘソの間）</a:t>
            </a:r>
            <a:endParaRPr kumimoji="1" lang="ja-JP" altLang="en-US" sz="140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8C5B22FB-0BE2-C744-AF08-84E324BEA9BE}"/>
              </a:ext>
            </a:extLst>
          </p:cNvPr>
          <p:cNvSpPr txBox="1"/>
          <p:nvPr/>
        </p:nvSpPr>
        <p:spPr>
          <a:xfrm>
            <a:off x="7469731" y="4059569"/>
            <a:ext cx="25859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>
                <a:latin typeface="Meiryo" panose="020B0604030504040204" pitchFamily="34" charset="-128"/>
                <a:ea typeface="Meiryo" panose="020B0604030504040204" pitchFamily="34" charset="-128"/>
              </a:rPr>
              <a:t>CX</a:t>
            </a:r>
            <a:r>
              <a:rPr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：薄筋上（大腿近位</a:t>
            </a:r>
            <a:r>
              <a:rPr lang="en-US" altLang="ja-JP" sz="1400" dirty="0">
                <a:latin typeface="Meiryo" panose="020B0604030504040204" pitchFamily="34" charset="-128"/>
                <a:ea typeface="Meiryo" panose="020B0604030504040204" pitchFamily="34" charset="-128"/>
              </a:rPr>
              <a:t>1/3 </a:t>
            </a:r>
            <a:r>
              <a:rPr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）</a:t>
            </a:r>
            <a:endParaRPr kumimoji="1" lang="ja-JP" altLang="en-US" sz="140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74F9E6F3-DE8C-0F48-84F0-ED4ECFC7D311}"/>
              </a:ext>
            </a:extLst>
          </p:cNvPr>
          <p:cNvSpPr txBox="1"/>
          <p:nvPr/>
        </p:nvSpPr>
        <p:spPr>
          <a:xfrm>
            <a:off x="144379" y="1318120"/>
            <a:ext cx="32912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>
                <a:latin typeface="Meiryo" panose="020B0604030504040204" pitchFamily="34" charset="-128"/>
                <a:ea typeface="Meiryo" panose="020B0604030504040204" pitchFamily="34" charset="-128"/>
              </a:rPr>
              <a:t>SC</a:t>
            </a:r>
            <a:r>
              <a:rPr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：大胸筋肋骨付着部（第３肋間隙）</a:t>
            </a:r>
            <a:endParaRPr kumimoji="1" lang="ja-JP" altLang="en-US" sz="140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4B9A278E-D191-0047-8940-9EE6928D4897}"/>
              </a:ext>
            </a:extLst>
          </p:cNvPr>
          <p:cNvSpPr txBox="1"/>
          <p:nvPr/>
        </p:nvSpPr>
        <p:spPr>
          <a:xfrm>
            <a:off x="7469731" y="4691827"/>
            <a:ext cx="25875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>
                <a:latin typeface="Meiryo" panose="020B0604030504040204" pitchFamily="34" charset="-128"/>
                <a:ea typeface="Meiryo" panose="020B0604030504040204" pitchFamily="34" charset="-128"/>
              </a:rPr>
              <a:t>GE</a:t>
            </a:r>
            <a:r>
              <a:rPr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：薄筋上（大腿遠位</a:t>
            </a:r>
            <a:r>
              <a:rPr lang="en-US" altLang="ja-JP" sz="1400" dirty="0">
                <a:latin typeface="Meiryo" panose="020B0604030504040204" pitchFamily="34" charset="-128"/>
                <a:ea typeface="Meiryo" panose="020B0604030504040204" pitchFamily="34" charset="-128"/>
              </a:rPr>
              <a:t>1/3 </a:t>
            </a:r>
            <a:r>
              <a:rPr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）</a:t>
            </a:r>
            <a:endParaRPr kumimoji="1" lang="ja-JP" altLang="en-US" sz="140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8C4D855E-310E-5A4B-95B6-529E106E5003}"/>
              </a:ext>
            </a:extLst>
          </p:cNvPr>
          <p:cNvSpPr txBox="1"/>
          <p:nvPr/>
        </p:nvSpPr>
        <p:spPr>
          <a:xfrm>
            <a:off x="7469731" y="3401408"/>
            <a:ext cx="12891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>
                <a:latin typeface="Meiryo" panose="020B0604030504040204" pitchFamily="34" charset="-128"/>
                <a:ea typeface="Meiryo" panose="020B0604030504040204" pitchFamily="34" charset="-128"/>
              </a:rPr>
              <a:t>DI</a:t>
            </a:r>
            <a:r>
              <a:rPr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：小指球上</a:t>
            </a:r>
            <a:endParaRPr kumimoji="1" lang="ja-JP" altLang="en-US" sz="140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E9C34CD4-05A2-3B4E-B261-93607D76DD90}"/>
              </a:ext>
            </a:extLst>
          </p:cNvPr>
          <p:cNvSpPr txBox="1"/>
          <p:nvPr/>
        </p:nvSpPr>
        <p:spPr>
          <a:xfrm>
            <a:off x="7469731" y="5319586"/>
            <a:ext cx="3641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>
                <a:latin typeface="Meiryo" panose="020B0604030504040204" pitchFamily="34" charset="-128"/>
                <a:ea typeface="Meiryo" panose="020B0604030504040204" pitchFamily="34" charset="-128"/>
              </a:rPr>
              <a:t>TA</a:t>
            </a:r>
            <a:r>
              <a:rPr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：腓腹筋内側頭の筋腱移行部のすぐ近位</a:t>
            </a:r>
            <a:endParaRPr kumimoji="1" lang="ja-JP" altLang="en-US" sz="140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683CAC92-CA2D-E743-9589-C660567337E0}"/>
              </a:ext>
            </a:extLst>
          </p:cNvPr>
          <p:cNvSpPr txBox="1"/>
          <p:nvPr/>
        </p:nvSpPr>
        <p:spPr>
          <a:xfrm>
            <a:off x="7469731" y="6069942"/>
            <a:ext cx="30957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>
                <a:latin typeface="Meiryo" panose="020B0604030504040204" pitchFamily="34" charset="-128"/>
                <a:ea typeface="Meiryo" panose="020B0604030504040204" pitchFamily="34" charset="-128"/>
              </a:rPr>
              <a:t>PE</a:t>
            </a:r>
            <a:r>
              <a:rPr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：長母趾屈筋と後脛骨筋の腱鞘上</a:t>
            </a:r>
            <a:endParaRPr kumimoji="1" lang="ja-JP" altLang="en-US" sz="140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72" name="テキスト ボックス 71">
            <a:extLst>
              <a:ext uri="{FF2B5EF4-FFF2-40B4-BE49-F238E27FC236}">
                <a16:creationId xmlns:a16="http://schemas.microsoft.com/office/drawing/2014/main" id="{24B40E21-EE29-6C42-AB14-5622F0AFDEF7}"/>
              </a:ext>
            </a:extLst>
          </p:cNvPr>
          <p:cNvSpPr txBox="1"/>
          <p:nvPr/>
        </p:nvSpPr>
        <p:spPr>
          <a:xfrm>
            <a:off x="144379" y="3008661"/>
            <a:ext cx="32025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err="1">
                <a:latin typeface="Meiryo" panose="020B0604030504040204" pitchFamily="34" charset="-128"/>
                <a:ea typeface="Meiryo" panose="020B0604030504040204" pitchFamily="34" charset="-128"/>
              </a:rPr>
              <a:t>PVa</a:t>
            </a:r>
            <a:r>
              <a:rPr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：白線上（ヘソと恥骨結合の間）</a:t>
            </a:r>
            <a:endParaRPr kumimoji="1" lang="ja-JP" altLang="en-US" sz="140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73" name="円/楕円 72">
            <a:extLst>
              <a:ext uri="{FF2B5EF4-FFF2-40B4-BE49-F238E27FC236}">
                <a16:creationId xmlns:a16="http://schemas.microsoft.com/office/drawing/2014/main" id="{0A49C23D-7F37-BE41-99A3-720894FF7875}"/>
              </a:ext>
            </a:extLst>
          </p:cNvPr>
          <p:cNvSpPr/>
          <p:nvPr/>
        </p:nvSpPr>
        <p:spPr>
          <a:xfrm>
            <a:off x="6206028" y="2094424"/>
            <a:ext cx="140548" cy="1365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4" name="直線コネクタ 73">
            <a:extLst>
              <a:ext uri="{FF2B5EF4-FFF2-40B4-BE49-F238E27FC236}">
                <a16:creationId xmlns:a16="http://schemas.microsoft.com/office/drawing/2014/main" id="{35917CFA-7B3F-6446-9C2C-065BE8B5CAC9}"/>
              </a:ext>
            </a:extLst>
          </p:cNvPr>
          <p:cNvCxnSpPr>
            <a:cxnSpLocks/>
            <a:stCxn id="76" idx="1"/>
          </p:cNvCxnSpPr>
          <p:nvPr/>
        </p:nvCxnSpPr>
        <p:spPr>
          <a:xfrm flipH="1" flipV="1">
            <a:off x="5529143" y="2186413"/>
            <a:ext cx="1940588" cy="195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6" name="テキスト ボックス 75">
            <a:extLst>
              <a:ext uri="{FF2B5EF4-FFF2-40B4-BE49-F238E27FC236}">
                <a16:creationId xmlns:a16="http://schemas.microsoft.com/office/drawing/2014/main" id="{798A8A30-27D4-3047-9860-5A9CE9D4B5AA}"/>
              </a:ext>
            </a:extLst>
          </p:cNvPr>
          <p:cNvSpPr txBox="1"/>
          <p:nvPr/>
        </p:nvSpPr>
        <p:spPr>
          <a:xfrm>
            <a:off x="7469731" y="2052042"/>
            <a:ext cx="46810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Meiryo" panose="020B0604030504040204" pitchFamily="34" charset="-128"/>
                <a:ea typeface="Meiryo" panose="020B0604030504040204" pitchFamily="34" charset="-128"/>
              </a:rPr>
              <a:t>HU</a:t>
            </a:r>
            <a:r>
              <a:rPr kumimoji="1"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：</a:t>
            </a:r>
            <a:r>
              <a:rPr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内側筋間中隔上</a:t>
            </a:r>
            <a:r>
              <a:rPr lang="en-US" altLang="ja-JP" sz="1400" dirty="0">
                <a:latin typeface="Meiryo" panose="020B0604030504040204" pitchFamily="34" charset="-128"/>
                <a:ea typeface="Meiryo" panose="020B0604030504040204" pitchFamily="34" charset="-128"/>
              </a:rPr>
              <a:t>(</a:t>
            </a:r>
            <a:r>
              <a:rPr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上腕近位</a:t>
            </a:r>
            <a:r>
              <a:rPr lang="en-US" altLang="ja-JP" sz="1400" dirty="0">
                <a:latin typeface="Meiryo" panose="020B0604030504040204" pitchFamily="34" charset="-128"/>
                <a:ea typeface="Meiryo" panose="020B0604030504040204" pitchFamily="34" charset="-128"/>
              </a:rPr>
              <a:t>1/3)</a:t>
            </a:r>
            <a:r>
              <a:rPr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で一部は烏口腕筋上</a:t>
            </a:r>
            <a:endParaRPr kumimoji="1" lang="ja-JP" altLang="en-US" sz="140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50" name="円/楕円 49">
            <a:extLst>
              <a:ext uri="{FF2B5EF4-FFF2-40B4-BE49-F238E27FC236}">
                <a16:creationId xmlns:a16="http://schemas.microsoft.com/office/drawing/2014/main" id="{0C490EB9-ECE8-674F-89D5-3BDD5423E313}"/>
              </a:ext>
            </a:extLst>
          </p:cNvPr>
          <p:cNvSpPr/>
          <p:nvPr/>
        </p:nvSpPr>
        <p:spPr>
          <a:xfrm>
            <a:off x="5957563" y="890481"/>
            <a:ext cx="140548" cy="1365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1" name="直線コネクタ 50">
            <a:extLst>
              <a:ext uri="{FF2B5EF4-FFF2-40B4-BE49-F238E27FC236}">
                <a16:creationId xmlns:a16="http://schemas.microsoft.com/office/drawing/2014/main" id="{8EDD24FD-8BF5-0543-A22A-A6F691EAAB27}"/>
              </a:ext>
            </a:extLst>
          </p:cNvPr>
          <p:cNvCxnSpPr>
            <a:cxnSpLocks/>
            <a:stCxn id="50" idx="6"/>
            <a:endCxn id="56" idx="1"/>
          </p:cNvCxnSpPr>
          <p:nvPr/>
        </p:nvCxnSpPr>
        <p:spPr>
          <a:xfrm flipV="1">
            <a:off x="6098111" y="459203"/>
            <a:ext cx="1371620" cy="49955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円/楕円 51">
            <a:extLst>
              <a:ext uri="{FF2B5EF4-FFF2-40B4-BE49-F238E27FC236}">
                <a16:creationId xmlns:a16="http://schemas.microsoft.com/office/drawing/2014/main" id="{AEFAF20C-1205-4D4D-828F-895275FE4F66}"/>
              </a:ext>
            </a:extLst>
          </p:cNvPr>
          <p:cNvSpPr/>
          <p:nvPr/>
        </p:nvSpPr>
        <p:spPr>
          <a:xfrm>
            <a:off x="5989105" y="1055704"/>
            <a:ext cx="140548" cy="1365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3" name="直線コネクタ 52">
            <a:extLst>
              <a:ext uri="{FF2B5EF4-FFF2-40B4-BE49-F238E27FC236}">
                <a16:creationId xmlns:a16="http://schemas.microsoft.com/office/drawing/2014/main" id="{866E2B3F-D70B-E84B-9761-0278D221A31F}"/>
              </a:ext>
            </a:extLst>
          </p:cNvPr>
          <p:cNvCxnSpPr>
            <a:cxnSpLocks/>
            <a:stCxn id="52" idx="6"/>
            <a:endCxn id="57" idx="1"/>
          </p:cNvCxnSpPr>
          <p:nvPr/>
        </p:nvCxnSpPr>
        <p:spPr>
          <a:xfrm flipV="1">
            <a:off x="6129653" y="1031363"/>
            <a:ext cx="1340078" cy="9262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2" name="テキスト ボックス 91">
            <a:extLst>
              <a:ext uri="{FF2B5EF4-FFF2-40B4-BE49-F238E27FC236}">
                <a16:creationId xmlns:a16="http://schemas.microsoft.com/office/drawing/2014/main" id="{5D59BE27-101F-B14D-A2F5-D4C2D42220DE}"/>
              </a:ext>
            </a:extLst>
          </p:cNvPr>
          <p:cNvSpPr txBox="1"/>
          <p:nvPr/>
        </p:nvSpPr>
        <p:spPr>
          <a:xfrm>
            <a:off x="144379" y="6299515"/>
            <a:ext cx="8451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>
                <a:latin typeface="Meiryo" panose="020B0604030504040204" pitchFamily="34" charset="-128"/>
                <a:ea typeface="Meiryo" panose="020B0604030504040204" pitchFamily="34" charset="-128"/>
              </a:rPr>
              <a:t>a</a:t>
            </a:r>
            <a:r>
              <a:rPr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：前方</a:t>
            </a:r>
            <a:endParaRPr lang="en-US" altLang="ja-JP" sz="1400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r>
              <a:rPr lang="en-US" altLang="ja-JP" sz="1400" dirty="0">
                <a:latin typeface="Meiryo" panose="020B0604030504040204" pitchFamily="34" charset="-128"/>
                <a:ea typeface="Meiryo" panose="020B0604030504040204" pitchFamily="34" charset="-128"/>
              </a:rPr>
              <a:t>r</a:t>
            </a:r>
            <a:r>
              <a:rPr kumimoji="1"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：後方</a:t>
            </a:r>
          </a:p>
        </p:txBody>
      </p:sp>
      <p:sp>
        <p:nvSpPr>
          <p:cNvPr id="54" name="円/楕円 53">
            <a:extLst>
              <a:ext uri="{FF2B5EF4-FFF2-40B4-BE49-F238E27FC236}">
                <a16:creationId xmlns:a16="http://schemas.microsoft.com/office/drawing/2014/main" id="{4DC836A5-A870-8943-B31E-C39055855C62}"/>
              </a:ext>
            </a:extLst>
          </p:cNvPr>
          <p:cNvSpPr/>
          <p:nvPr/>
        </p:nvSpPr>
        <p:spPr>
          <a:xfrm>
            <a:off x="5927259" y="1229799"/>
            <a:ext cx="140548" cy="1365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8" name="直線コネクタ 57">
            <a:extLst>
              <a:ext uri="{FF2B5EF4-FFF2-40B4-BE49-F238E27FC236}">
                <a16:creationId xmlns:a16="http://schemas.microsoft.com/office/drawing/2014/main" id="{2DAB35E7-E71E-FA45-9BCA-0FBE5D768F99}"/>
              </a:ext>
            </a:extLst>
          </p:cNvPr>
          <p:cNvCxnSpPr>
            <a:cxnSpLocks/>
          </p:cNvCxnSpPr>
          <p:nvPr/>
        </p:nvCxnSpPr>
        <p:spPr>
          <a:xfrm>
            <a:off x="6048144" y="1296770"/>
            <a:ext cx="1421587" cy="8926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79D77901-C409-AB40-B868-4757A1232F78}"/>
              </a:ext>
            </a:extLst>
          </p:cNvPr>
          <p:cNvSpPr txBox="1"/>
          <p:nvPr/>
        </p:nvSpPr>
        <p:spPr>
          <a:xfrm>
            <a:off x="7469731" y="1264748"/>
            <a:ext cx="22445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Meiryo" panose="020B0604030504040204" pitchFamily="34" charset="-128"/>
                <a:ea typeface="Meiryo" panose="020B0604030504040204" pitchFamily="34" charset="-128"/>
              </a:rPr>
              <a:t>CP3a</a:t>
            </a:r>
            <a:r>
              <a:rPr kumimoji="1"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：顎舌骨筋の縫線上</a:t>
            </a:r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6F67AF9-D0E8-6149-ACD3-90DBCEFE18C0}"/>
              </a:ext>
            </a:extLst>
          </p:cNvPr>
          <p:cNvSpPr txBox="1"/>
          <p:nvPr/>
        </p:nvSpPr>
        <p:spPr>
          <a:xfrm>
            <a:off x="144379" y="684933"/>
            <a:ext cx="48381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Meiryo" panose="020B0604030504040204" pitchFamily="34" charset="-128"/>
                <a:ea typeface="Meiryo" panose="020B0604030504040204" pitchFamily="34" charset="-128"/>
              </a:rPr>
              <a:t>CP2r</a:t>
            </a:r>
            <a:r>
              <a:rPr kumimoji="1"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：上前額部で頭蓋骨の正中線と</a:t>
            </a:r>
            <a:r>
              <a:rPr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生え際が交差する点</a:t>
            </a:r>
            <a:endParaRPr kumimoji="1" lang="en-US" altLang="ja-JP" sz="1400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75" name="円/楕円 74">
            <a:extLst>
              <a:ext uri="{FF2B5EF4-FFF2-40B4-BE49-F238E27FC236}">
                <a16:creationId xmlns:a16="http://schemas.microsoft.com/office/drawing/2014/main" id="{31EC92ED-371D-7049-90CC-FCFC5B9802DB}"/>
              </a:ext>
            </a:extLst>
          </p:cNvPr>
          <p:cNvSpPr/>
          <p:nvPr/>
        </p:nvSpPr>
        <p:spPr>
          <a:xfrm>
            <a:off x="5953342" y="724183"/>
            <a:ext cx="140548" cy="1365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7" name="直線コネクタ 76">
            <a:extLst>
              <a:ext uri="{FF2B5EF4-FFF2-40B4-BE49-F238E27FC236}">
                <a16:creationId xmlns:a16="http://schemas.microsoft.com/office/drawing/2014/main" id="{26C41D60-46A6-ED4D-9C87-71542613DB44}"/>
              </a:ext>
            </a:extLst>
          </p:cNvPr>
          <p:cNvCxnSpPr>
            <a:cxnSpLocks/>
          </p:cNvCxnSpPr>
          <p:nvPr/>
        </p:nvCxnSpPr>
        <p:spPr>
          <a:xfrm flipV="1">
            <a:off x="4868116" y="797238"/>
            <a:ext cx="1097574" cy="172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2298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図 19" descr="根菜 が含まれている画像&#10;&#10;自動的に生成された説明">
            <a:extLst>
              <a:ext uri="{FF2B5EF4-FFF2-40B4-BE49-F238E27FC236}">
                <a16:creationId xmlns:a16="http://schemas.microsoft.com/office/drawing/2014/main" id="{E107DB78-7E87-B74D-891D-34C25EA9AF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4684" y="313383"/>
            <a:ext cx="7026149" cy="6231233"/>
          </a:xfrm>
          <a:prstGeom prst="rect">
            <a:avLst/>
          </a:prstGeom>
        </p:spPr>
      </p:pic>
      <p:sp>
        <p:nvSpPr>
          <p:cNvPr id="12" name="円/楕円 11">
            <a:extLst>
              <a:ext uri="{FF2B5EF4-FFF2-40B4-BE49-F238E27FC236}">
                <a16:creationId xmlns:a16="http://schemas.microsoft.com/office/drawing/2014/main" id="{0B3BBAFE-E2A0-F44C-BAF5-BCC8FE8B9AAF}"/>
              </a:ext>
            </a:extLst>
          </p:cNvPr>
          <p:cNvSpPr/>
          <p:nvPr/>
        </p:nvSpPr>
        <p:spPr>
          <a:xfrm>
            <a:off x="5932601" y="835158"/>
            <a:ext cx="140548" cy="1365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円/楕円 14">
            <a:extLst>
              <a:ext uri="{FF2B5EF4-FFF2-40B4-BE49-F238E27FC236}">
                <a16:creationId xmlns:a16="http://schemas.microsoft.com/office/drawing/2014/main" id="{D51EE43D-7583-9149-9D64-257CA9327543}"/>
              </a:ext>
            </a:extLst>
          </p:cNvPr>
          <p:cNvSpPr/>
          <p:nvPr/>
        </p:nvSpPr>
        <p:spPr>
          <a:xfrm>
            <a:off x="5939264" y="1348578"/>
            <a:ext cx="140548" cy="7086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円/楕円 15">
            <a:extLst>
              <a:ext uri="{FF2B5EF4-FFF2-40B4-BE49-F238E27FC236}">
                <a16:creationId xmlns:a16="http://schemas.microsoft.com/office/drawing/2014/main" id="{BEB0722A-217A-754B-96F3-5E38FC71C5B9}"/>
              </a:ext>
            </a:extLst>
          </p:cNvPr>
          <p:cNvSpPr/>
          <p:nvPr/>
        </p:nvSpPr>
        <p:spPr>
          <a:xfrm>
            <a:off x="5945047" y="2220863"/>
            <a:ext cx="150953" cy="6376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>
            <a:extLst>
              <a:ext uri="{FF2B5EF4-FFF2-40B4-BE49-F238E27FC236}">
                <a16:creationId xmlns:a16="http://schemas.microsoft.com/office/drawing/2014/main" id="{019C8BF4-CAE8-DE46-9E5B-19A50087AEB8}"/>
              </a:ext>
            </a:extLst>
          </p:cNvPr>
          <p:cNvSpPr/>
          <p:nvPr/>
        </p:nvSpPr>
        <p:spPr>
          <a:xfrm>
            <a:off x="5955452" y="3085752"/>
            <a:ext cx="140548" cy="1365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97E1E60B-152D-9B4E-AD99-D651D2F9C911}"/>
              </a:ext>
            </a:extLst>
          </p:cNvPr>
          <p:cNvCxnSpPr>
            <a:cxnSpLocks/>
            <a:endCxn id="12" idx="2"/>
          </p:cNvCxnSpPr>
          <p:nvPr/>
        </p:nvCxnSpPr>
        <p:spPr>
          <a:xfrm>
            <a:off x="4047192" y="720216"/>
            <a:ext cx="1885409" cy="18322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id="{0DF49EE8-2174-EA4F-9AFB-A6D9926CF9BD}"/>
              </a:ext>
            </a:extLst>
          </p:cNvPr>
          <p:cNvCxnSpPr>
            <a:cxnSpLocks/>
            <a:stCxn id="16" idx="6"/>
          </p:cNvCxnSpPr>
          <p:nvPr/>
        </p:nvCxnSpPr>
        <p:spPr>
          <a:xfrm>
            <a:off x="6096000" y="2539703"/>
            <a:ext cx="2750307" cy="13656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F5610861-AD6A-CB4B-8756-5D8F9BDB5D3C}"/>
              </a:ext>
            </a:extLst>
          </p:cNvPr>
          <p:cNvCxnSpPr>
            <a:cxnSpLocks/>
          </p:cNvCxnSpPr>
          <p:nvPr/>
        </p:nvCxnSpPr>
        <p:spPr>
          <a:xfrm>
            <a:off x="6206028" y="3189892"/>
            <a:ext cx="2871901" cy="31310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直線コネクタ 47">
            <a:extLst>
              <a:ext uri="{FF2B5EF4-FFF2-40B4-BE49-F238E27FC236}">
                <a16:creationId xmlns:a16="http://schemas.microsoft.com/office/drawing/2014/main" id="{46B96729-5A70-694B-8C13-D791A3E3074D}"/>
              </a:ext>
            </a:extLst>
          </p:cNvPr>
          <p:cNvCxnSpPr>
            <a:cxnSpLocks/>
            <a:stCxn id="15" idx="6"/>
          </p:cNvCxnSpPr>
          <p:nvPr/>
        </p:nvCxnSpPr>
        <p:spPr>
          <a:xfrm>
            <a:off x="6079812" y="1702910"/>
            <a:ext cx="2862169" cy="15418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C6E97CD0-71BF-274F-A3FB-863E96E392C8}"/>
              </a:ext>
            </a:extLst>
          </p:cNvPr>
          <p:cNvSpPr txBox="1"/>
          <p:nvPr/>
        </p:nvSpPr>
        <p:spPr>
          <a:xfrm>
            <a:off x="148856" y="183634"/>
            <a:ext cx="2366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>
                <a:latin typeface="Meiryo" panose="020B0604030504040204" pitchFamily="34" charset="-128"/>
                <a:ea typeface="Meiryo" panose="020B0604030504040204" pitchFamily="34" charset="-128"/>
              </a:rPr>
              <a:t>内方</a:t>
            </a:r>
            <a:r>
              <a:rPr kumimoji="1" lang="ja-JP" altLang="en-US">
                <a:latin typeface="Meiryo" panose="020B0604030504040204" pitchFamily="34" charset="-128"/>
                <a:ea typeface="Meiryo" panose="020B0604030504040204" pitchFamily="34" charset="-128"/>
              </a:rPr>
              <a:t>運動配列（</a:t>
            </a:r>
            <a:r>
              <a:rPr kumimoji="1" lang="en-US" altLang="ja-JP" dirty="0">
                <a:latin typeface="Meiryo" panose="020B0604030504040204" pitchFamily="34" charset="-128"/>
                <a:ea typeface="Meiryo" panose="020B0604030504040204" pitchFamily="34" charset="-128"/>
              </a:rPr>
              <a:t>M</a:t>
            </a:r>
            <a:r>
              <a:rPr lang="en-US" altLang="ja-JP" dirty="0">
                <a:latin typeface="Meiryo" panose="020B0604030504040204" pitchFamily="34" charset="-128"/>
                <a:ea typeface="Meiryo" panose="020B0604030504040204" pitchFamily="34" charset="-128"/>
              </a:rPr>
              <a:t>E</a:t>
            </a:r>
            <a:r>
              <a:rPr kumimoji="1" lang="ja-JP" altLang="en-US">
                <a:latin typeface="Meiryo" panose="020B0604030504040204" pitchFamily="34" charset="-128"/>
                <a:ea typeface="Meiryo" panose="020B0604030504040204" pitchFamily="34" charset="-128"/>
              </a:rPr>
              <a:t>）</a:t>
            </a:r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C9538459-7279-574E-AE21-A48021F05AA2}"/>
              </a:ext>
            </a:extLst>
          </p:cNvPr>
          <p:cNvSpPr txBox="1"/>
          <p:nvPr/>
        </p:nvSpPr>
        <p:spPr>
          <a:xfrm>
            <a:off x="9076286" y="811121"/>
            <a:ext cx="15552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err="1">
                <a:latin typeface="Meiryo" panose="020B0604030504040204" pitchFamily="34" charset="-128"/>
                <a:ea typeface="Meiryo" panose="020B0604030504040204" pitchFamily="34" charset="-128"/>
              </a:rPr>
              <a:t>CLr</a:t>
            </a:r>
            <a:r>
              <a:rPr kumimoji="1"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：棘上靭帯上</a:t>
            </a:r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20AAC662-6B34-F94C-AA16-AB0075F082F9}"/>
              </a:ext>
            </a:extLst>
          </p:cNvPr>
          <p:cNvSpPr txBox="1"/>
          <p:nvPr/>
        </p:nvSpPr>
        <p:spPr>
          <a:xfrm>
            <a:off x="1927666" y="599453"/>
            <a:ext cx="22217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Meiryo" panose="020B0604030504040204" pitchFamily="34" charset="-128"/>
                <a:ea typeface="Meiryo" panose="020B0604030504040204" pitchFamily="34" charset="-128"/>
              </a:rPr>
              <a:t>CP3r</a:t>
            </a:r>
            <a:r>
              <a:rPr kumimoji="1"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：外後頭隆起の下方</a:t>
            </a:r>
          </a:p>
        </p:txBody>
      </p: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F9C512BA-A819-8B40-847B-D06E2EC10F5F}"/>
              </a:ext>
            </a:extLst>
          </p:cNvPr>
          <p:cNvSpPr txBox="1"/>
          <p:nvPr/>
        </p:nvSpPr>
        <p:spPr>
          <a:xfrm>
            <a:off x="9077929" y="1712642"/>
            <a:ext cx="25362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err="1">
                <a:latin typeface="Meiryo" panose="020B0604030504040204" pitchFamily="34" charset="-128"/>
                <a:ea typeface="Meiryo" panose="020B0604030504040204" pitchFamily="34" charset="-128"/>
              </a:rPr>
              <a:t>THr</a:t>
            </a:r>
            <a:r>
              <a:rPr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：棘上靭帯上（</a:t>
            </a:r>
            <a:r>
              <a:rPr lang="en-US" altLang="ja-JP" sz="1400" dirty="0">
                <a:latin typeface="Meiryo" panose="020B0604030504040204" pitchFamily="34" charset="-128"/>
                <a:ea typeface="Meiryo" panose="020B0604030504040204" pitchFamily="34" charset="-128"/>
              </a:rPr>
              <a:t>T1~10</a:t>
            </a:r>
            <a:r>
              <a:rPr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）</a:t>
            </a:r>
            <a:endParaRPr kumimoji="1" lang="ja-JP" altLang="en-US" sz="140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3A5771F7-FA67-3642-B64C-A1BC0799F6B4}"/>
              </a:ext>
            </a:extLst>
          </p:cNvPr>
          <p:cNvSpPr txBox="1"/>
          <p:nvPr/>
        </p:nvSpPr>
        <p:spPr>
          <a:xfrm>
            <a:off x="9076286" y="2539226"/>
            <a:ext cx="22892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err="1">
                <a:latin typeface="Meiryo" panose="020B0604030504040204" pitchFamily="34" charset="-128"/>
                <a:ea typeface="Meiryo" panose="020B0604030504040204" pitchFamily="34" charset="-128"/>
              </a:rPr>
              <a:t>LUr</a:t>
            </a:r>
            <a:r>
              <a:rPr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：棘上靭帯上</a:t>
            </a:r>
            <a:r>
              <a:rPr lang="en-US" altLang="ja-JP" sz="1400" dirty="0">
                <a:latin typeface="Meiryo" panose="020B0604030504040204" pitchFamily="34" charset="-128"/>
                <a:ea typeface="Meiryo" panose="020B0604030504040204" pitchFamily="34" charset="-128"/>
              </a:rPr>
              <a:t>(L1~4</a:t>
            </a:r>
            <a:r>
              <a:rPr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）</a:t>
            </a:r>
            <a:endParaRPr kumimoji="1" lang="ja-JP" altLang="en-US" sz="140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72" name="テキスト ボックス 71">
            <a:extLst>
              <a:ext uri="{FF2B5EF4-FFF2-40B4-BE49-F238E27FC236}">
                <a16:creationId xmlns:a16="http://schemas.microsoft.com/office/drawing/2014/main" id="{24B40E21-EE29-6C42-AB14-5622F0AFDEF7}"/>
              </a:ext>
            </a:extLst>
          </p:cNvPr>
          <p:cNvSpPr txBox="1"/>
          <p:nvPr/>
        </p:nvSpPr>
        <p:spPr>
          <a:xfrm>
            <a:off x="9106241" y="3392548"/>
            <a:ext cx="19187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err="1">
                <a:latin typeface="Meiryo" panose="020B0604030504040204" pitchFamily="34" charset="-128"/>
                <a:ea typeface="Meiryo" panose="020B0604030504040204" pitchFamily="34" charset="-128"/>
              </a:rPr>
              <a:t>PVr</a:t>
            </a:r>
            <a:r>
              <a:rPr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：尾骨と仙骨の間</a:t>
            </a:r>
            <a:endParaRPr kumimoji="1" lang="ja-JP" altLang="en-US" sz="140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52" name="円/楕円 51">
            <a:extLst>
              <a:ext uri="{FF2B5EF4-FFF2-40B4-BE49-F238E27FC236}">
                <a16:creationId xmlns:a16="http://schemas.microsoft.com/office/drawing/2014/main" id="{AEFAF20C-1205-4D4D-828F-895275FE4F66}"/>
              </a:ext>
            </a:extLst>
          </p:cNvPr>
          <p:cNvSpPr/>
          <p:nvPr/>
        </p:nvSpPr>
        <p:spPr>
          <a:xfrm>
            <a:off x="5932601" y="988073"/>
            <a:ext cx="140548" cy="3481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3" name="直線コネクタ 52">
            <a:extLst>
              <a:ext uri="{FF2B5EF4-FFF2-40B4-BE49-F238E27FC236}">
                <a16:creationId xmlns:a16="http://schemas.microsoft.com/office/drawing/2014/main" id="{866E2B3F-D70B-E84B-9761-0278D221A31F}"/>
              </a:ext>
            </a:extLst>
          </p:cNvPr>
          <p:cNvCxnSpPr>
            <a:cxnSpLocks/>
          </p:cNvCxnSpPr>
          <p:nvPr/>
        </p:nvCxnSpPr>
        <p:spPr>
          <a:xfrm flipV="1">
            <a:off x="6073149" y="979856"/>
            <a:ext cx="2868832" cy="23716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7" name="テキスト ボックス 76">
            <a:extLst>
              <a:ext uri="{FF2B5EF4-FFF2-40B4-BE49-F238E27FC236}">
                <a16:creationId xmlns:a16="http://schemas.microsoft.com/office/drawing/2014/main" id="{0AF963B8-AC31-9D43-96F9-D8CDAD219048}"/>
              </a:ext>
            </a:extLst>
          </p:cNvPr>
          <p:cNvSpPr txBox="1"/>
          <p:nvPr/>
        </p:nvSpPr>
        <p:spPr>
          <a:xfrm>
            <a:off x="144379" y="6299515"/>
            <a:ext cx="8451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>
                <a:latin typeface="Meiryo" panose="020B0604030504040204" pitchFamily="34" charset="-128"/>
                <a:ea typeface="Meiryo" panose="020B0604030504040204" pitchFamily="34" charset="-128"/>
              </a:rPr>
              <a:t>a</a:t>
            </a:r>
            <a:r>
              <a:rPr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：前方</a:t>
            </a:r>
            <a:endParaRPr lang="en-US" altLang="ja-JP" sz="1400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r>
              <a:rPr lang="en-US" altLang="ja-JP" sz="1400" dirty="0">
                <a:latin typeface="Meiryo" panose="020B0604030504040204" pitchFamily="34" charset="-128"/>
                <a:ea typeface="Meiryo" panose="020B0604030504040204" pitchFamily="34" charset="-128"/>
              </a:rPr>
              <a:t>r</a:t>
            </a:r>
            <a:r>
              <a:rPr kumimoji="1"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：後方</a:t>
            </a:r>
          </a:p>
        </p:txBody>
      </p:sp>
    </p:spTree>
    <p:extLst>
      <p:ext uri="{BB962C8B-B14F-4D97-AF65-F5344CB8AC3E}">
        <p14:creationId xmlns:p14="http://schemas.microsoft.com/office/powerpoint/2010/main" val="27888260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ドレス が含まれている画像&#10;&#10;自動的に生成された説明">
            <a:extLst>
              <a:ext uri="{FF2B5EF4-FFF2-40B4-BE49-F238E27FC236}">
                <a16:creationId xmlns:a16="http://schemas.microsoft.com/office/drawing/2014/main" id="{72796723-6998-D14D-B71D-B474093D6C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206" y="368301"/>
            <a:ext cx="6894587" cy="6114556"/>
          </a:xfrm>
          <a:prstGeom prst="rect">
            <a:avLst/>
          </a:prstGeom>
        </p:spPr>
      </p:pic>
      <p:sp>
        <p:nvSpPr>
          <p:cNvPr id="7" name="円/楕円 6">
            <a:extLst>
              <a:ext uri="{FF2B5EF4-FFF2-40B4-BE49-F238E27FC236}">
                <a16:creationId xmlns:a16="http://schemas.microsoft.com/office/drawing/2014/main" id="{668FB69E-6A4E-654F-B654-FFCCD8892362}"/>
              </a:ext>
            </a:extLst>
          </p:cNvPr>
          <p:cNvSpPr/>
          <p:nvPr/>
        </p:nvSpPr>
        <p:spPr>
          <a:xfrm>
            <a:off x="7313561" y="2694907"/>
            <a:ext cx="140548" cy="1365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>
            <a:extLst>
              <a:ext uri="{FF2B5EF4-FFF2-40B4-BE49-F238E27FC236}">
                <a16:creationId xmlns:a16="http://schemas.microsoft.com/office/drawing/2014/main" id="{FF944F38-54DE-F649-9192-08D287BC4476}"/>
              </a:ext>
            </a:extLst>
          </p:cNvPr>
          <p:cNvSpPr/>
          <p:nvPr/>
        </p:nvSpPr>
        <p:spPr>
          <a:xfrm>
            <a:off x="6749239" y="2144997"/>
            <a:ext cx="140548" cy="1365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B5B0C954-A18E-CD47-B7B4-E669118DDFB4}"/>
              </a:ext>
            </a:extLst>
          </p:cNvPr>
          <p:cNvSpPr/>
          <p:nvPr/>
        </p:nvSpPr>
        <p:spPr>
          <a:xfrm>
            <a:off x="6523250" y="1851392"/>
            <a:ext cx="140548" cy="1365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>
            <a:extLst>
              <a:ext uri="{FF2B5EF4-FFF2-40B4-BE49-F238E27FC236}">
                <a16:creationId xmlns:a16="http://schemas.microsoft.com/office/drawing/2014/main" id="{A2D325A5-695D-F541-AEC5-E1AE729FE617}"/>
              </a:ext>
            </a:extLst>
          </p:cNvPr>
          <p:cNvSpPr/>
          <p:nvPr/>
        </p:nvSpPr>
        <p:spPr>
          <a:xfrm>
            <a:off x="5751607" y="1318551"/>
            <a:ext cx="140548" cy="1365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>
            <a:extLst>
              <a:ext uri="{FF2B5EF4-FFF2-40B4-BE49-F238E27FC236}">
                <a16:creationId xmlns:a16="http://schemas.microsoft.com/office/drawing/2014/main" id="{53561751-2502-4944-A03C-279F261F53E4}"/>
              </a:ext>
            </a:extLst>
          </p:cNvPr>
          <p:cNvSpPr/>
          <p:nvPr/>
        </p:nvSpPr>
        <p:spPr>
          <a:xfrm>
            <a:off x="5784712" y="1183501"/>
            <a:ext cx="140548" cy="1365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>
            <a:extLst>
              <a:ext uri="{FF2B5EF4-FFF2-40B4-BE49-F238E27FC236}">
                <a16:creationId xmlns:a16="http://schemas.microsoft.com/office/drawing/2014/main" id="{0B3BBAFE-E2A0-F44C-BAF5-BCC8FE8B9AAF}"/>
              </a:ext>
            </a:extLst>
          </p:cNvPr>
          <p:cNvSpPr/>
          <p:nvPr/>
        </p:nvSpPr>
        <p:spPr>
          <a:xfrm>
            <a:off x="6039836" y="856695"/>
            <a:ext cx="60877" cy="1009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円/楕円 14">
            <a:extLst>
              <a:ext uri="{FF2B5EF4-FFF2-40B4-BE49-F238E27FC236}">
                <a16:creationId xmlns:a16="http://schemas.microsoft.com/office/drawing/2014/main" id="{D51EE43D-7583-9149-9D64-257CA9327543}"/>
              </a:ext>
            </a:extLst>
          </p:cNvPr>
          <p:cNvSpPr/>
          <p:nvPr/>
        </p:nvSpPr>
        <p:spPr>
          <a:xfrm>
            <a:off x="5904677" y="1913154"/>
            <a:ext cx="140548" cy="1365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円/楕円 15">
            <a:extLst>
              <a:ext uri="{FF2B5EF4-FFF2-40B4-BE49-F238E27FC236}">
                <a16:creationId xmlns:a16="http://schemas.microsoft.com/office/drawing/2014/main" id="{BEB0722A-217A-754B-96F3-5E38FC71C5B9}"/>
              </a:ext>
            </a:extLst>
          </p:cNvPr>
          <p:cNvSpPr/>
          <p:nvPr/>
        </p:nvSpPr>
        <p:spPr>
          <a:xfrm>
            <a:off x="5858841" y="2638176"/>
            <a:ext cx="140548" cy="1365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>
            <a:extLst>
              <a:ext uri="{FF2B5EF4-FFF2-40B4-BE49-F238E27FC236}">
                <a16:creationId xmlns:a16="http://schemas.microsoft.com/office/drawing/2014/main" id="{019C8BF4-CAE8-DE46-9E5B-19A50087AEB8}"/>
              </a:ext>
            </a:extLst>
          </p:cNvPr>
          <p:cNvSpPr/>
          <p:nvPr/>
        </p:nvSpPr>
        <p:spPr>
          <a:xfrm>
            <a:off x="5784712" y="3151111"/>
            <a:ext cx="140548" cy="1365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>
            <a:extLst>
              <a:ext uri="{FF2B5EF4-FFF2-40B4-BE49-F238E27FC236}">
                <a16:creationId xmlns:a16="http://schemas.microsoft.com/office/drawing/2014/main" id="{60A3142D-1FBB-C84B-A7E9-BADAADA84573}"/>
              </a:ext>
            </a:extLst>
          </p:cNvPr>
          <p:cNvSpPr/>
          <p:nvPr/>
        </p:nvSpPr>
        <p:spPr>
          <a:xfrm>
            <a:off x="6296820" y="3337690"/>
            <a:ext cx="140548" cy="1365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>
            <a:extLst>
              <a:ext uri="{FF2B5EF4-FFF2-40B4-BE49-F238E27FC236}">
                <a16:creationId xmlns:a16="http://schemas.microsoft.com/office/drawing/2014/main" id="{9FC1A17B-F065-8B49-991E-43B384FCB22A}"/>
              </a:ext>
            </a:extLst>
          </p:cNvPr>
          <p:cNvSpPr/>
          <p:nvPr/>
        </p:nvSpPr>
        <p:spPr>
          <a:xfrm>
            <a:off x="6230567" y="3964021"/>
            <a:ext cx="140548" cy="1365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>
            <a:extLst>
              <a:ext uri="{FF2B5EF4-FFF2-40B4-BE49-F238E27FC236}">
                <a16:creationId xmlns:a16="http://schemas.microsoft.com/office/drawing/2014/main" id="{D6F8AACF-85E9-924E-82C0-462FF961B410}"/>
              </a:ext>
            </a:extLst>
          </p:cNvPr>
          <p:cNvSpPr/>
          <p:nvPr/>
        </p:nvSpPr>
        <p:spPr>
          <a:xfrm>
            <a:off x="6197533" y="5079731"/>
            <a:ext cx="140548" cy="1365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円/楕円 20">
            <a:extLst>
              <a:ext uri="{FF2B5EF4-FFF2-40B4-BE49-F238E27FC236}">
                <a16:creationId xmlns:a16="http://schemas.microsoft.com/office/drawing/2014/main" id="{2BF704DF-C9A4-1C4A-A9C3-60042E936C68}"/>
              </a:ext>
            </a:extLst>
          </p:cNvPr>
          <p:cNvSpPr/>
          <p:nvPr/>
        </p:nvSpPr>
        <p:spPr>
          <a:xfrm>
            <a:off x="6469267" y="6170977"/>
            <a:ext cx="72215" cy="753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75D3ACCE-3FD8-8745-A28B-79C17605F528}"/>
              </a:ext>
            </a:extLst>
          </p:cNvPr>
          <p:cNvCxnSpPr>
            <a:cxnSpLocks/>
            <a:endCxn id="17" idx="2"/>
          </p:cNvCxnSpPr>
          <p:nvPr/>
        </p:nvCxnSpPr>
        <p:spPr>
          <a:xfrm flipV="1">
            <a:off x="3334735" y="3219392"/>
            <a:ext cx="2449977" cy="11829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F18751F4-2082-F643-8931-E956B2B8E753}"/>
              </a:ext>
            </a:extLst>
          </p:cNvPr>
          <p:cNvCxnSpPr>
            <a:cxnSpLocks/>
          </p:cNvCxnSpPr>
          <p:nvPr/>
        </p:nvCxnSpPr>
        <p:spPr>
          <a:xfrm>
            <a:off x="6889787" y="2219802"/>
            <a:ext cx="1220386" cy="45419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7AAD4998-2DE9-DA4D-94AE-09A28A826414}"/>
              </a:ext>
            </a:extLst>
          </p:cNvPr>
          <p:cNvCxnSpPr>
            <a:cxnSpLocks/>
          </p:cNvCxnSpPr>
          <p:nvPr/>
        </p:nvCxnSpPr>
        <p:spPr>
          <a:xfrm>
            <a:off x="6649436" y="1911259"/>
            <a:ext cx="1360934" cy="36323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E185DECA-956B-1640-AA19-D949E9921BA5}"/>
              </a:ext>
            </a:extLst>
          </p:cNvPr>
          <p:cNvCxnSpPr>
            <a:cxnSpLocks/>
          </p:cNvCxnSpPr>
          <p:nvPr/>
        </p:nvCxnSpPr>
        <p:spPr>
          <a:xfrm>
            <a:off x="3953660" y="1363994"/>
            <a:ext cx="1810837" cy="3675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21AFB4B4-B0DC-5746-80B2-E2E7071849A2}"/>
              </a:ext>
            </a:extLst>
          </p:cNvPr>
          <p:cNvCxnSpPr>
            <a:cxnSpLocks/>
          </p:cNvCxnSpPr>
          <p:nvPr/>
        </p:nvCxnSpPr>
        <p:spPr>
          <a:xfrm flipH="1" flipV="1">
            <a:off x="5904677" y="1289431"/>
            <a:ext cx="2197392" cy="31786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97E1E60B-152D-9B4E-AD99-D651D2F9C911}"/>
              </a:ext>
            </a:extLst>
          </p:cNvPr>
          <p:cNvCxnSpPr>
            <a:cxnSpLocks/>
          </p:cNvCxnSpPr>
          <p:nvPr/>
        </p:nvCxnSpPr>
        <p:spPr>
          <a:xfrm flipV="1">
            <a:off x="6046264" y="440101"/>
            <a:ext cx="1895880" cy="30065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id="{0DF49EE8-2174-EA4F-9AFB-A6D9926CF9BD}"/>
              </a:ext>
            </a:extLst>
          </p:cNvPr>
          <p:cNvCxnSpPr>
            <a:cxnSpLocks/>
          </p:cNvCxnSpPr>
          <p:nvPr/>
        </p:nvCxnSpPr>
        <p:spPr>
          <a:xfrm>
            <a:off x="2498546" y="2500844"/>
            <a:ext cx="3356440" cy="20354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F5610861-AD6A-CB4B-8756-5D8F9BDB5D3C}"/>
              </a:ext>
            </a:extLst>
          </p:cNvPr>
          <p:cNvCxnSpPr>
            <a:cxnSpLocks/>
            <a:stCxn id="7" idx="5"/>
          </p:cNvCxnSpPr>
          <p:nvPr/>
        </p:nvCxnSpPr>
        <p:spPr>
          <a:xfrm>
            <a:off x="7433526" y="2811470"/>
            <a:ext cx="751610" cy="40382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直線コネクタ 33">
            <a:extLst>
              <a:ext uri="{FF2B5EF4-FFF2-40B4-BE49-F238E27FC236}">
                <a16:creationId xmlns:a16="http://schemas.microsoft.com/office/drawing/2014/main" id="{7A35631E-B856-A241-99B5-1A930DD24F19}"/>
              </a:ext>
            </a:extLst>
          </p:cNvPr>
          <p:cNvCxnSpPr>
            <a:cxnSpLocks/>
          </p:cNvCxnSpPr>
          <p:nvPr/>
        </p:nvCxnSpPr>
        <p:spPr>
          <a:xfrm>
            <a:off x="6437368" y="3450036"/>
            <a:ext cx="1701028" cy="51398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E3813BE5-4955-EF4F-95D8-33C2BF911724}"/>
              </a:ext>
            </a:extLst>
          </p:cNvPr>
          <p:cNvCxnSpPr>
            <a:cxnSpLocks/>
          </p:cNvCxnSpPr>
          <p:nvPr/>
        </p:nvCxnSpPr>
        <p:spPr>
          <a:xfrm>
            <a:off x="6361052" y="4052382"/>
            <a:ext cx="1736897" cy="4165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直線コネクタ 35">
            <a:extLst>
              <a:ext uri="{FF2B5EF4-FFF2-40B4-BE49-F238E27FC236}">
                <a16:creationId xmlns:a16="http://schemas.microsoft.com/office/drawing/2014/main" id="{5041DDCA-F004-2548-AD83-3EA4A482997C}"/>
              </a:ext>
            </a:extLst>
          </p:cNvPr>
          <p:cNvCxnSpPr>
            <a:cxnSpLocks/>
          </p:cNvCxnSpPr>
          <p:nvPr/>
        </p:nvCxnSpPr>
        <p:spPr>
          <a:xfrm>
            <a:off x="6318934" y="5157266"/>
            <a:ext cx="1747847" cy="110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直線コネクタ 36">
            <a:extLst>
              <a:ext uri="{FF2B5EF4-FFF2-40B4-BE49-F238E27FC236}">
                <a16:creationId xmlns:a16="http://schemas.microsoft.com/office/drawing/2014/main" id="{5C0A313E-B674-534A-9987-287E51A11EEC}"/>
              </a:ext>
            </a:extLst>
          </p:cNvPr>
          <p:cNvCxnSpPr>
            <a:cxnSpLocks/>
          </p:cNvCxnSpPr>
          <p:nvPr/>
        </p:nvCxnSpPr>
        <p:spPr>
          <a:xfrm flipV="1">
            <a:off x="6505374" y="6005442"/>
            <a:ext cx="1679762" cy="19121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直線コネクタ 47">
            <a:extLst>
              <a:ext uri="{FF2B5EF4-FFF2-40B4-BE49-F238E27FC236}">
                <a16:creationId xmlns:a16="http://schemas.microsoft.com/office/drawing/2014/main" id="{46B96729-5A70-694B-8C13-D791A3E3074D}"/>
              </a:ext>
            </a:extLst>
          </p:cNvPr>
          <p:cNvCxnSpPr>
            <a:cxnSpLocks/>
            <a:endCxn id="15" idx="2"/>
          </p:cNvCxnSpPr>
          <p:nvPr/>
        </p:nvCxnSpPr>
        <p:spPr>
          <a:xfrm>
            <a:off x="3217500" y="1893662"/>
            <a:ext cx="2687177" cy="877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C6E97CD0-71BF-274F-A3FB-863E96E392C8}"/>
              </a:ext>
            </a:extLst>
          </p:cNvPr>
          <p:cNvSpPr txBox="1"/>
          <p:nvPr/>
        </p:nvSpPr>
        <p:spPr>
          <a:xfrm>
            <a:off x="148856" y="183634"/>
            <a:ext cx="2316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>
                <a:latin typeface="Meiryo" panose="020B0604030504040204" pitchFamily="34" charset="-128"/>
                <a:ea typeface="Meiryo" panose="020B0604030504040204" pitchFamily="34" charset="-128"/>
              </a:rPr>
              <a:t>外方</a:t>
            </a:r>
            <a:r>
              <a:rPr kumimoji="1" lang="ja-JP" altLang="en-US">
                <a:latin typeface="Meiryo" panose="020B0604030504040204" pitchFamily="34" charset="-128"/>
                <a:ea typeface="Meiryo" panose="020B0604030504040204" pitchFamily="34" charset="-128"/>
              </a:rPr>
              <a:t>運動配列（</a:t>
            </a:r>
            <a:r>
              <a:rPr kumimoji="1" lang="en-US" altLang="ja-JP" dirty="0">
                <a:latin typeface="Meiryo" panose="020B0604030504040204" pitchFamily="34" charset="-128"/>
                <a:ea typeface="Meiryo" panose="020B0604030504040204" pitchFamily="34" charset="-128"/>
              </a:rPr>
              <a:t>LA</a:t>
            </a:r>
            <a:r>
              <a:rPr kumimoji="1" lang="ja-JP" altLang="en-US">
                <a:latin typeface="Meiryo" panose="020B0604030504040204" pitchFamily="34" charset="-128"/>
                <a:ea typeface="Meiryo" panose="020B0604030504040204" pitchFamily="34" charset="-128"/>
              </a:rPr>
              <a:t>）</a:t>
            </a: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7C4F2BCE-217D-8D49-B248-A0474E3D3279}"/>
              </a:ext>
            </a:extLst>
          </p:cNvPr>
          <p:cNvSpPr txBox="1"/>
          <p:nvPr/>
        </p:nvSpPr>
        <p:spPr>
          <a:xfrm>
            <a:off x="8242863" y="601814"/>
            <a:ext cx="17812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Meiryo" panose="020B0604030504040204" pitchFamily="34" charset="-128"/>
                <a:ea typeface="Meiryo" panose="020B0604030504040204" pitchFamily="34" charset="-128"/>
              </a:rPr>
              <a:t>CP1</a:t>
            </a:r>
            <a:r>
              <a:rPr kumimoji="1"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：眼窩の外側縁</a:t>
            </a:r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C9538459-7279-574E-AE21-A48021F05AA2}"/>
              </a:ext>
            </a:extLst>
          </p:cNvPr>
          <p:cNvSpPr txBox="1"/>
          <p:nvPr/>
        </p:nvSpPr>
        <p:spPr>
          <a:xfrm>
            <a:off x="8241712" y="246077"/>
            <a:ext cx="14221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Meiryo" panose="020B0604030504040204" pitchFamily="34" charset="-128"/>
                <a:ea typeface="Meiryo" panose="020B0604030504040204" pitchFamily="34" charset="-128"/>
              </a:rPr>
              <a:t>CP2</a:t>
            </a:r>
            <a:r>
              <a:rPr kumimoji="1"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：</a:t>
            </a:r>
            <a:r>
              <a:rPr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側頭筋上</a:t>
            </a:r>
            <a:endParaRPr kumimoji="1" lang="ja-JP" altLang="en-US" sz="140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20AAC662-6B34-F94C-AA16-AB0075F082F9}"/>
              </a:ext>
            </a:extLst>
          </p:cNvPr>
          <p:cNvSpPr txBox="1"/>
          <p:nvPr/>
        </p:nvSpPr>
        <p:spPr>
          <a:xfrm>
            <a:off x="8241712" y="1045590"/>
            <a:ext cx="12426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Meiryo" panose="020B0604030504040204" pitchFamily="34" charset="-128"/>
                <a:ea typeface="Meiryo" panose="020B0604030504040204" pitchFamily="34" charset="-128"/>
              </a:rPr>
              <a:t>CP3</a:t>
            </a:r>
            <a:r>
              <a:rPr kumimoji="1"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：咬筋上</a:t>
            </a:r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EF6AD2D5-FA79-2240-A0F7-3F28F2956D64}"/>
              </a:ext>
            </a:extLst>
          </p:cNvPr>
          <p:cNvSpPr txBox="1"/>
          <p:nvPr/>
        </p:nvSpPr>
        <p:spPr>
          <a:xfrm>
            <a:off x="8238497" y="2240843"/>
            <a:ext cx="34339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Meiryo" panose="020B0604030504040204" pitchFamily="34" charset="-128"/>
                <a:ea typeface="Meiryo" panose="020B0604030504040204" pitchFamily="34" charset="-128"/>
              </a:rPr>
              <a:t>CU</a:t>
            </a:r>
            <a:r>
              <a:rPr kumimoji="1"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：</a:t>
            </a:r>
            <a:r>
              <a:rPr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腕橈骨筋の挿入部（上腕遠位</a:t>
            </a:r>
            <a:r>
              <a:rPr lang="en-US" altLang="ja-JP" sz="1400" dirty="0">
                <a:latin typeface="Meiryo" panose="020B0604030504040204" pitchFamily="34" charset="-128"/>
                <a:ea typeface="Meiryo" panose="020B0604030504040204" pitchFamily="34" charset="-128"/>
              </a:rPr>
              <a:t>1/3</a:t>
            </a:r>
            <a:r>
              <a:rPr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）</a:t>
            </a:r>
            <a:endParaRPr kumimoji="1" lang="ja-JP" altLang="en-US" sz="140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8B7FF435-5905-DA4D-9143-BA2D1697C826}"/>
              </a:ext>
            </a:extLst>
          </p:cNvPr>
          <p:cNvSpPr txBox="1"/>
          <p:nvPr/>
        </p:nvSpPr>
        <p:spPr>
          <a:xfrm>
            <a:off x="8241712" y="1496732"/>
            <a:ext cx="39052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Meiryo" panose="020B0604030504040204" pitchFamily="34" charset="-128"/>
                <a:ea typeface="Meiryo" panose="020B0604030504040204" pitchFamily="34" charset="-128"/>
              </a:rPr>
              <a:t>CL</a:t>
            </a:r>
            <a:r>
              <a:rPr kumimoji="1"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：胸鎖乳突筋鎖骨頭上（</a:t>
            </a:r>
            <a:r>
              <a:rPr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甲状軟骨の高さ</a:t>
            </a:r>
            <a:r>
              <a:rPr kumimoji="1"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）</a:t>
            </a:r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EB5CFD1C-2089-FD45-80C8-8F12CA4623B2}"/>
              </a:ext>
            </a:extLst>
          </p:cNvPr>
          <p:cNvSpPr txBox="1"/>
          <p:nvPr/>
        </p:nvSpPr>
        <p:spPr>
          <a:xfrm>
            <a:off x="8238497" y="2611626"/>
            <a:ext cx="31197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Meiryo" panose="020B0604030504040204" pitchFamily="34" charset="-128"/>
                <a:ea typeface="Meiryo" panose="020B0604030504040204" pitchFamily="34" charset="-128"/>
              </a:rPr>
              <a:t>CA</a:t>
            </a:r>
            <a:r>
              <a:rPr kumimoji="1"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：</a:t>
            </a:r>
            <a:r>
              <a:rPr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腕橈骨筋と長橈側手根伸筋の間</a:t>
            </a:r>
            <a:endParaRPr lang="en-US" altLang="ja-JP" sz="1400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r>
              <a:rPr kumimoji="1"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　</a:t>
            </a:r>
            <a:r>
              <a:rPr lang="en-US" altLang="ja-JP" sz="1400" dirty="0">
                <a:latin typeface="Meiryo" panose="020B0604030504040204" pitchFamily="34" charset="-128"/>
                <a:ea typeface="Meiryo" panose="020B0604030504040204" pitchFamily="34" charset="-128"/>
              </a:rPr>
              <a:t> </a:t>
            </a:r>
            <a:r>
              <a:rPr kumimoji="1"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（前腕</a:t>
            </a:r>
            <a:r>
              <a:rPr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近位</a:t>
            </a:r>
            <a:r>
              <a:rPr kumimoji="1" lang="en-US" altLang="ja-JP" sz="1400" dirty="0">
                <a:latin typeface="Meiryo" panose="020B0604030504040204" pitchFamily="34" charset="-128"/>
                <a:ea typeface="Meiryo" panose="020B0604030504040204" pitchFamily="34" charset="-128"/>
              </a:rPr>
              <a:t>1/3</a:t>
            </a:r>
            <a:r>
              <a:rPr kumimoji="1"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）</a:t>
            </a:r>
          </a:p>
        </p:txBody>
      </p: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F9C512BA-A819-8B40-847B-D06E2EC10F5F}"/>
              </a:ext>
            </a:extLst>
          </p:cNvPr>
          <p:cNvSpPr txBox="1"/>
          <p:nvPr/>
        </p:nvSpPr>
        <p:spPr>
          <a:xfrm>
            <a:off x="266266" y="1759265"/>
            <a:ext cx="30684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>
                <a:latin typeface="Meiryo" panose="020B0604030504040204" pitchFamily="34" charset="-128"/>
                <a:ea typeface="Meiryo" panose="020B0604030504040204" pitchFamily="34" charset="-128"/>
              </a:rPr>
              <a:t>TH</a:t>
            </a:r>
            <a:r>
              <a:rPr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：胸腸肋筋上（</a:t>
            </a:r>
            <a:r>
              <a:rPr lang="en-US" altLang="ja-JP" sz="1400" dirty="0">
                <a:latin typeface="Meiryo" panose="020B0604030504040204" pitchFamily="34" charset="-128"/>
                <a:ea typeface="Meiryo" panose="020B0604030504040204" pitchFamily="34" charset="-128"/>
              </a:rPr>
              <a:t>T8~9</a:t>
            </a:r>
            <a:r>
              <a:rPr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肋骨角上）</a:t>
            </a:r>
            <a:endParaRPr kumimoji="1" lang="ja-JP" altLang="en-US" sz="140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3A5771F7-FA67-3642-B64C-A1BC0799F6B4}"/>
              </a:ext>
            </a:extLst>
          </p:cNvPr>
          <p:cNvSpPr txBox="1"/>
          <p:nvPr/>
        </p:nvSpPr>
        <p:spPr>
          <a:xfrm>
            <a:off x="262744" y="2366464"/>
            <a:ext cx="20952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>
                <a:latin typeface="Meiryo" panose="020B0604030504040204" pitchFamily="34" charset="-128"/>
                <a:ea typeface="Meiryo" panose="020B0604030504040204" pitchFamily="34" charset="-128"/>
              </a:rPr>
              <a:t>LU</a:t>
            </a:r>
            <a:r>
              <a:rPr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：腰方形筋外側縁上</a:t>
            </a:r>
            <a:endParaRPr kumimoji="1" lang="ja-JP" altLang="en-US" sz="140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8C5B22FB-0BE2-C744-AF08-84E324BEA9BE}"/>
              </a:ext>
            </a:extLst>
          </p:cNvPr>
          <p:cNvSpPr txBox="1"/>
          <p:nvPr/>
        </p:nvSpPr>
        <p:spPr>
          <a:xfrm>
            <a:off x="8238497" y="3913084"/>
            <a:ext cx="36567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>
                <a:latin typeface="Meiryo" panose="020B0604030504040204" pitchFamily="34" charset="-128"/>
                <a:ea typeface="Meiryo" panose="020B0604030504040204" pitchFamily="34" charset="-128"/>
              </a:rPr>
              <a:t>CX</a:t>
            </a:r>
            <a:r>
              <a:rPr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：大腿筋膜張筋筋腹上（大転子の前方）</a:t>
            </a:r>
            <a:endParaRPr kumimoji="1" lang="ja-JP" altLang="en-US" sz="140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74F9E6F3-DE8C-0F48-84F0-ED4ECFC7D311}"/>
              </a:ext>
            </a:extLst>
          </p:cNvPr>
          <p:cNvSpPr txBox="1"/>
          <p:nvPr/>
        </p:nvSpPr>
        <p:spPr>
          <a:xfrm>
            <a:off x="261998" y="1231825"/>
            <a:ext cx="38298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>
                <a:latin typeface="Meiryo" panose="020B0604030504040204" pitchFamily="34" charset="-128"/>
                <a:ea typeface="Meiryo" panose="020B0604030504040204" pitchFamily="34" charset="-128"/>
              </a:rPr>
              <a:t>SC</a:t>
            </a:r>
            <a:r>
              <a:rPr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：僧帽筋の前方で斜角筋の側方（頸基部）</a:t>
            </a:r>
            <a:endParaRPr kumimoji="1" lang="ja-JP" altLang="en-US" sz="140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4B9A278E-D191-0047-8940-9EE6928D4897}"/>
              </a:ext>
            </a:extLst>
          </p:cNvPr>
          <p:cNvSpPr txBox="1"/>
          <p:nvPr/>
        </p:nvSpPr>
        <p:spPr>
          <a:xfrm>
            <a:off x="8238497" y="4391056"/>
            <a:ext cx="25266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>
                <a:latin typeface="Meiryo" panose="020B0604030504040204" pitchFamily="34" charset="-128"/>
                <a:ea typeface="Meiryo" panose="020B0604030504040204" pitchFamily="34" charset="-128"/>
              </a:rPr>
              <a:t>GE</a:t>
            </a:r>
            <a:r>
              <a:rPr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：腸脛靭帯上（大腿</a:t>
            </a:r>
            <a:r>
              <a:rPr lang="en-US" altLang="ja-JP" sz="1400" dirty="0">
                <a:latin typeface="Meiryo" panose="020B0604030504040204" pitchFamily="34" charset="-128"/>
                <a:ea typeface="Meiryo" panose="020B0604030504040204" pitchFamily="34" charset="-128"/>
              </a:rPr>
              <a:t>1/2</a:t>
            </a:r>
            <a:r>
              <a:rPr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）</a:t>
            </a:r>
            <a:endParaRPr kumimoji="1" lang="ja-JP" altLang="en-US" sz="140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8C4D855E-310E-5A4B-95B6-529E106E5003}"/>
              </a:ext>
            </a:extLst>
          </p:cNvPr>
          <p:cNvSpPr txBox="1"/>
          <p:nvPr/>
        </p:nvSpPr>
        <p:spPr>
          <a:xfrm>
            <a:off x="8229522" y="3197852"/>
            <a:ext cx="38026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>
                <a:latin typeface="Meiryo" panose="020B0604030504040204" pitchFamily="34" charset="-128"/>
                <a:ea typeface="Meiryo" panose="020B0604030504040204" pitchFamily="34" charset="-128"/>
              </a:rPr>
              <a:t>DI</a:t>
            </a:r>
            <a:r>
              <a:rPr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：第１背側骨間筋上（第２中手骨の外側）</a:t>
            </a:r>
            <a:endParaRPr kumimoji="1" lang="ja-JP" altLang="en-US" sz="140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E9C34CD4-05A2-3B4E-B261-93607D76DD90}"/>
              </a:ext>
            </a:extLst>
          </p:cNvPr>
          <p:cNvSpPr txBox="1"/>
          <p:nvPr/>
        </p:nvSpPr>
        <p:spPr>
          <a:xfrm>
            <a:off x="8238497" y="5062404"/>
            <a:ext cx="37665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>
                <a:latin typeface="Meiryo" panose="020B0604030504040204" pitchFamily="34" charset="-128"/>
                <a:ea typeface="Meiryo" panose="020B0604030504040204" pitchFamily="34" charset="-128"/>
              </a:rPr>
              <a:t>TA</a:t>
            </a:r>
            <a:r>
              <a:rPr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：腓骨上または長趾伸筋上（下腿中</a:t>
            </a:r>
            <a:r>
              <a:rPr lang="en-US" altLang="ja-JP" sz="1400" dirty="0">
                <a:latin typeface="Meiryo" panose="020B0604030504040204" pitchFamily="34" charset="-128"/>
                <a:ea typeface="Meiryo" panose="020B0604030504040204" pitchFamily="34" charset="-128"/>
              </a:rPr>
              <a:t>1/3</a:t>
            </a:r>
            <a:r>
              <a:rPr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）</a:t>
            </a:r>
            <a:endParaRPr kumimoji="1" lang="ja-JP" altLang="en-US" sz="140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683CAC92-CA2D-E743-9589-C660567337E0}"/>
              </a:ext>
            </a:extLst>
          </p:cNvPr>
          <p:cNvSpPr txBox="1"/>
          <p:nvPr/>
        </p:nvSpPr>
        <p:spPr>
          <a:xfrm>
            <a:off x="8238497" y="5863200"/>
            <a:ext cx="32303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>
                <a:latin typeface="Meiryo" panose="020B0604030504040204" pitchFamily="34" charset="-128"/>
                <a:ea typeface="Meiryo" panose="020B0604030504040204" pitchFamily="34" charset="-128"/>
              </a:rPr>
              <a:t>PE</a:t>
            </a:r>
            <a:r>
              <a:rPr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：第</a:t>
            </a:r>
            <a:r>
              <a:rPr lang="en-US" altLang="ja-JP" sz="1400" dirty="0">
                <a:latin typeface="Meiryo" panose="020B0604030504040204" pitchFamily="34" charset="-128"/>
                <a:ea typeface="Meiryo" panose="020B0604030504040204" pitchFamily="34" charset="-128"/>
              </a:rPr>
              <a:t>2-3-4</a:t>
            </a:r>
            <a:r>
              <a:rPr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中足骨間の背側骨間筋上</a:t>
            </a:r>
            <a:endParaRPr kumimoji="1" lang="ja-JP" altLang="en-US" sz="140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72" name="テキスト ボックス 71">
            <a:extLst>
              <a:ext uri="{FF2B5EF4-FFF2-40B4-BE49-F238E27FC236}">
                <a16:creationId xmlns:a16="http://schemas.microsoft.com/office/drawing/2014/main" id="{24B40E21-EE29-6C42-AB14-5622F0AFDEF7}"/>
              </a:ext>
            </a:extLst>
          </p:cNvPr>
          <p:cNvSpPr txBox="1"/>
          <p:nvPr/>
        </p:nvSpPr>
        <p:spPr>
          <a:xfrm>
            <a:off x="264740" y="3167154"/>
            <a:ext cx="31596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>
                <a:latin typeface="Meiryo" panose="020B0604030504040204" pitchFamily="34" charset="-128"/>
                <a:ea typeface="Meiryo" panose="020B0604030504040204" pitchFamily="34" charset="-128"/>
              </a:rPr>
              <a:t>PV</a:t>
            </a:r>
            <a:r>
              <a:rPr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：大殿筋と中殿筋の間</a:t>
            </a:r>
            <a:endParaRPr lang="en-US" altLang="ja-JP" sz="1400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r>
              <a:rPr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（大転子と</a:t>
            </a:r>
            <a:r>
              <a:rPr lang="en-US" altLang="ja-JP" sz="1400" dirty="0">
                <a:latin typeface="Meiryo" panose="020B0604030504040204" pitchFamily="34" charset="-128"/>
                <a:ea typeface="Meiryo" panose="020B0604030504040204" pitchFamily="34" charset="-128"/>
              </a:rPr>
              <a:t>PSIS</a:t>
            </a:r>
            <a:r>
              <a:rPr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を結んだ線の中点）</a:t>
            </a:r>
            <a:endParaRPr kumimoji="1" lang="ja-JP" altLang="en-US" sz="140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73" name="円/楕円 72">
            <a:extLst>
              <a:ext uri="{FF2B5EF4-FFF2-40B4-BE49-F238E27FC236}">
                <a16:creationId xmlns:a16="http://schemas.microsoft.com/office/drawing/2014/main" id="{0A49C23D-7F37-BE41-99A3-720894FF7875}"/>
              </a:ext>
            </a:extLst>
          </p:cNvPr>
          <p:cNvSpPr/>
          <p:nvPr/>
        </p:nvSpPr>
        <p:spPr>
          <a:xfrm>
            <a:off x="6134911" y="1360170"/>
            <a:ext cx="140548" cy="1365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4" name="直線コネクタ 73">
            <a:extLst>
              <a:ext uri="{FF2B5EF4-FFF2-40B4-BE49-F238E27FC236}">
                <a16:creationId xmlns:a16="http://schemas.microsoft.com/office/drawing/2014/main" id="{35917CFA-7B3F-6446-9C2C-065BE8B5CAC9}"/>
              </a:ext>
            </a:extLst>
          </p:cNvPr>
          <p:cNvCxnSpPr>
            <a:cxnSpLocks/>
          </p:cNvCxnSpPr>
          <p:nvPr/>
        </p:nvCxnSpPr>
        <p:spPr>
          <a:xfrm>
            <a:off x="6275331" y="1445618"/>
            <a:ext cx="1836678" cy="50721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6" name="テキスト ボックス 75">
            <a:extLst>
              <a:ext uri="{FF2B5EF4-FFF2-40B4-BE49-F238E27FC236}">
                <a16:creationId xmlns:a16="http://schemas.microsoft.com/office/drawing/2014/main" id="{798A8A30-27D4-3047-9860-5A9CE9D4B5AA}"/>
              </a:ext>
            </a:extLst>
          </p:cNvPr>
          <p:cNvSpPr txBox="1"/>
          <p:nvPr/>
        </p:nvSpPr>
        <p:spPr>
          <a:xfrm>
            <a:off x="8229522" y="1867413"/>
            <a:ext cx="39725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Meiryo" panose="020B0604030504040204" pitchFamily="34" charset="-128"/>
                <a:ea typeface="Meiryo" panose="020B0604030504040204" pitchFamily="34" charset="-128"/>
              </a:rPr>
              <a:t>HU</a:t>
            </a:r>
            <a:r>
              <a:rPr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：三角筋中部線維上（肩峰から</a:t>
            </a:r>
            <a:r>
              <a:rPr lang="en-US" altLang="ja-JP" sz="1400" dirty="0">
                <a:latin typeface="Meiryo" panose="020B0604030504040204" pitchFamily="34" charset="-128"/>
                <a:ea typeface="Meiryo" panose="020B0604030504040204" pitchFamily="34" charset="-128"/>
              </a:rPr>
              <a:t>2</a:t>
            </a:r>
            <a:r>
              <a:rPr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横指遠位）</a:t>
            </a:r>
            <a:endParaRPr kumimoji="1" lang="ja-JP" altLang="en-US" sz="140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69" name="円/楕円 68">
            <a:extLst>
              <a:ext uri="{FF2B5EF4-FFF2-40B4-BE49-F238E27FC236}">
                <a16:creationId xmlns:a16="http://schemas.microsoft.com/office/drawing/2014/main" id="{2CB7C2E2-C210-F643-BC8F-000704FFC6FD}"/>
              </a:ext>
            </a:extLst>
          </p:cNvPr>
          <p:cNvSpPr/>
          <p:nvPr/>
        </p:nvSpPr>
        <p:spPr>
          <a:xfrm>
            <a:off x="5968951" y="690115"/>
            <a:ext cx="60877" cy="1009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円/楕円 70">
            <a:extLst>
              <a:ext uri="{FF2B5EF4-FFF2-40B4-BE49-F238E27FC236}">
                <a16:creationId xmlns:a16="http://schemas.microsoft.com/office/drawing/2014/main" id="{A7DF5860-E1A1-084D-BCEE-5CA53D4155C6}"/>
              </a:ext>
            </a:extLst>
          </p:cNvPr>
          <p:cNvSpPr/>
          <p:nvPr/>
        </p:nvSpPr>
        <p:spPr>
          <a:xfrm>
            <a:off x="5983128" y="1002002"/>
            <a:ext cx="60877" cy="1009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5" name="直線コネクタ 74">
            <a:extLst>
              <a:ext uri="{FF2B5EF4-FFF2-40B4-BE49-F238E27FC236}">
                <a16:creationId xmlns:a16="http://schemas.microsoft.com/office/drawing/2014/main" id="{C9C9099C-93AF-DB4C-91E3-6316AFE517B6}"/>
              </a:ext>
            </a:extLst>
          </p:cNvPr>
          <p:cNvCxnSpPr>
            <a:cxnSpLocks/>
          </p:cNvCxnSpPr>
          <p:nvPr/>
        </p:nvCxnSpPr>
        <p:spPr>
          <a:xfrm flipV="1">
            <a:off x="6099169" y="756952"/>
            <a:ext cx="2012840" cy="16832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直線コネクタ 76">
            <a:extLst>
              <a:ext uri="{FF2B5EF4-FFF2-40B4-BE49-F238E27FC236}">
                <a16:creationId xmlns:a16="http://schemas.microsoft.com/office/drawing/2014/main" id="{978E9ACE-4155-1C45-8C5F-89673B6FBE1C}"/>
              </a:ext>
            </a:extLst>
          </p:cNvPr>
          <p:cNvCxnSpPr>
            <a:cxnSpLocks/>
          </p:cNvCxnSpPr>
          <p:nvPr/>
        </p:nvCxnSpPr>
        <p:spPr>
          <a:xfrm>
            <a:off x="6065128" y="1065407"/>
            <a:ext cx="2108941" cy="11323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27449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図 53" descr="男, ドレス, 立つ が含まれている画像&#10;&#10;自動的に生成された説明">
            <a:extLst>
              <a:ext uri="{FF2B5EF4-FFF2-40B4-BE49-F238E27FC236}">
                <a16:creationId xmlns:a16="http://schemas.microsoft.com/office/drawing/2014/main" id="{3E4AD470-C125-BF40-811F-A63B810115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6345" y="531162"/>
            <a:ext cx="6858410" cy="6082472"/>
          </a:xfrm>
          <a:prstGeom prst="rect">
            <a:avLst/>
          </a:prstGeom>
        </p:spPr>
      </p:pic>
      <p:sp>
        <p:nvSpPr>
          <p:cNvPr id="7" name="円/楕円 6">
            <a:extLst>
              <a:ext uri="{FF2B5EF4-FFF2-40B4-BE49-F238E27FC236}">
                <a16:creationId xmlns:a16="http://schemas.microsoft.com/office/drawing/2014/main" id="{668FB69E-6A4E-654F-B654-FFCCD8892362}"/>
              </a:ext>
            </a:extLst>
          </p:cNvPr>
          <p:cNvSpPr/>
          <p:nvPr/>
        </p:nvSpPr>
        <p:spPr>
          <a:xfrm>
            <a:off x="6968262" y="3067903"/>
            <a:ext cx="140548" cy="1365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>
            <a:extLst>
              <a:ext uri="{FF2B5EF4-FFF2-40B4-BE49-F238E27FC236}">
                <a16:creationId xmlns:a16="http://schemas.microsoft.com/office/drawing/2014/main" id="{FF944F38-54DE-F649-9192-08D287BC4476}"/>
              </a:ext>
            </a:extLst>
          </p:cNvPr>
          <p:cNvSpPr/>
          <p:nvPr/>
        </p:nvSpPr>
        <p:spPr>
          <a:xfrm>
            <a:off x="6731181" y="2690907"/>
            <a:ext cx="140548" cy="1365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B5B0C954-A18E-CD47-B7B4-E669118DDFB4}"/>
              </a:ext>
            </a:extLst>
          </p:cNvPr>
          <p:cNvSpPr/>
          <p:nvPr/>
        </p:nvSpPr>
        <p:spPr>
          <a:xfrm>
            <a:off x="6470071" y="2412301"/>
            <a:ext cx="140548" cy="1365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>
            <a:extLst>
              <a:ext uri="{FF2B5EF4-FFF2-40B4-BE49-F238E27FC236}">
                <a16:creationId xmlns:a16="http://schemas.microsoft.com/office/drawing/2014/main" id="{A2D325A5-695D-F541-AEC5-E1AE729FE617}"/>
              </a:ext>
            </a:extLst>
          </p:cNvPr>
          <p:cNvSpPr/>
          <p:nvPr/>
        </p:nvSpPr>
        <p:spPr>
          <a:xfrm>
            <a:off x="5616465" y="1604236"/>
            <a:ext cx="108467" cy="836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>
            <a:extLst>
              <a:ext uri="{FF2B5EF4-FFF2-40B4-BE49-F238E27FC236}">
                <a16:creationId xmlns:a16="http://schemas.microsoft.com/office/drawing/2014/main" id="{53561751-2502-4944-A03C-279F261F53E4}"/>
              </a:ext>
            </a:extLst>
          </p:cNvPr>
          <p:cNvSpPr/>
          <p:nvPr/>
        </p:nvSpPr>
        <p:spPr>
          <a:xfrm>
            <a:off x="5765706" y="1514539"/>
            <a:ext cx="91221" cy="73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>
            <a:extLst>
              <a:ext uri="{FF2B5EF4-FFF2-40B4-BE49-F238E27FC236}">
                <a16:creationId xmlns:a16="http://schemas.microsoft.com/office/drawing/2014/main" id="{0B3BBAFE-E2A0-F44C-BAF5-BCC8FE8B9AAF}"/>
              </a:ext>
            </a:extLst>
          </p:cNvPr>
          <p:cNvSpPr/>
          <p:nvPr/>
        </p:nvSpPr>
        <p:spPr>
          <a:xfrm>
            <a:off x="6049969" y="5286531"/>
            <a:ext cx="140548" cy="1365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>
            <a:extLst>
              <a:ext uri="{FF2B5EF4-FFF2-40B4-BE49-F238E27FC236}">
                <a16:creationId xmlns:a16="http://schemas.microsoft.com/office/drawing/2014/main" id="{019C8BF4-CAE8-DE46-9E5B-19A50087AEB8}"/>
              </a:ext>
            </a:extLst>
          </p:cNvPr>
          <p:cNvSpPr/>
          <p:nvPr/>
        </p:nvSpPr>
        <p:spPr>
          <a:xfrm>
            <a:off x="6175238" y="4335124"/>
            <a:ext cx="140548" cy="1365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>
            <a:extLst>
              <a:ext uri="{FF2B5EF4-FFF2-40B4-BE49-F238E27FC236}">
                <a16:creationId xmlns:a16="http://schemas.microsoft.com/office/drawing/2014/main" id="{9FC1A17B-F065-8B49-991E-43B384FCB22A}"/>
              </a:ext>
            </a:extLst>
          </p:cNvPr>
          <p:cNvSpPr/>
          <p:nvPr/>
        </p:nvSpPr>
        <p:spPr>
          <a:xfrm>
            <a:off x="6170240" y="3577643"/>
            <a:ext cx="140548" cy="1365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円/楕円 20">
            <a:extLst>
              <a:ext uri="{FF2B5EF4-FFF2-40B4-BE49-F238E27FC236}">
                <a16:creationId xmlns:a16="http://schemas.microsoft.com/office/drawing/2014/main" id="{2BF704DF-C9A4-1C4A-A9C3-60042E936C68}"/>
              </a:ext>
            </a:extLst>
          </p:cNvPr>
          <p:cNvSpPr/>
          <p:nvPr/>
        </p:nvSpPr>
        <p:spPr>
          <a:xfrm>
            <a:off x="6234340" y="6098520"/>
            <a:ext cx="140548" cy="1365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75D3ACCE-3FD8-8745-A28B-79C17605F528}"/>
              </a:ext>
            </a:extLst>
          </p:cNvPr>
          <p:cNvCxnSpPr>
            <a:cxnSpLocks/>
          </p:cNvCxnSpPr>
          <p:nvPr/>
        </p:nvCxnSpPr>
        <p:spPr>
          <a:xfrm>
            <a:off x="7107860" y="3175436"/>
            <a:ext cx="1165581" cy="44101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F18751F4-2082-F643-8931-E956B2B8E753}"/>
              </a:ext>
            </a:extLst>
          </p:cNvPr>
          <p:cNvCxnSpPr>
            <a:cxnSpLocks/>
            <a:stCxn id="8" idx="5"/>
          </p:cNvCxnSpPr>
          <p:nvPr/>
        </p:nvCxnSpPr>
        <p:spPr>
          <a:xfrm>
            <a:off x="6851146" y="2807470"/>
            <a:ext cx="1422295" cy="23755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7AAD4998-2DE9-DA4D-94AE-09A28A826414}"/>
              </a:ext>
            </a:extLst>
          </p:cNvPr>
          <p:cNvCxnSpPr>
            <a:cxnSpLocks/>
            <a:stCxn id="9" idx="6"/>
          </p:cNvCxnSpPr>
          <p:nvPr/>
        </p:nvCxnSpPr>
        <p:spPr>
          <a:xfrm flipV="1">
            <a:off x="6610619" y="2382828"/>
            <a:ext cx="1592548" cy="9775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E185DECA-956B-1640-AA19-D949E9921BA5}"/>
              </a:ext>
            </a:extLst>
          </p:cNvPr>
          <p:cNvCxnSpPr>
            <a:cxnSpLocks/>
            <a:endCxn id="10" idx="2"/>
          </p:cNvCxnSpPr>
          <p:nvPr/>
        </p:nvCxnSpPr>
        <p:spPr>
          <a:xfrm>
            <a:off x="3411653" y="1493024"/>
            <a:ext cx="2204812" cy="15302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21AFB4B4-B0DC-5746-80B2-E2E7071849A2}"/>
              </a:ext>
            </a:extLst>
          </p:cNvPr>
          <p:cNvCxnSpPr>
            <a:cxnSpLocks/>
            <a:stCxn id="60" idx="1"/>
            <a:endCxn id="11" idx="6"/>
          </p:cNvCxnSpPr>
          <p:nvPr/>
        </p:nvCxnSpPr>
        <p:spPr>
          <a:xfrm flipH="1" flipV="1">
            <a:off x="5856927" y="1551072"/>
            <a:ext cx="2416514" cy="2735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id="{0DF49EE8-2174-EA4F-9AFB-A6D9926CF9BD}"/>
              </a:ext>
            </a:extLst>
          </p:cNvPr>
          <p:cNvCxnSpPr>
            <a:cxnSpLocks/>
            <a:stCxn id="63" idx="3"/>
            <a:endCxn id="77" idx="2"/>
          </p:cNvCxnSpPr>
          <p:nvPr/>
        </p:nvCxnSpPr>
        <p:spPr>
          <a:xfrm flipV="1">
            <a:off x="3249533" y="2607947"/>
            <a:ext cx="2447944" cy="103797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F5610861-AD6A-CB4B-8756-5D8F9BDB5D3C}"/>
              </a:ext>
            </a:extLst>
          </p:cNvPr>
          <p:cNvCxnSpPr>
            <a:cxnSpLocks/>
            <a:endCxn id="78" idx="2"/>
          </p:cNvCxnSpPr>
          <p:nvPr/>
        </p:nvCxnSpPr>
        <p:spPr>
          <a:xfrm flipV="1">
            <a:off x="3411653" y="3116893"/>
            <a:ext cx="2038023" cy="96573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直線コネクタ 33">
            <a:extLst>
              <a:ext uri="{FF2B5EF4-FFF2-40B4-BE49-F238E27FC236}">
                <a16:creationId xmlns:a16="http://schemas.microsoft.com/office/drawing/2014/main" id="{7A35631E-B856-A241-99B5-1A930DD24F19}"/>
              </a:ext>
            </a:extLst>
          </p:cNvPr>
          <p:cNvCxnSpPr>
            <a:cxnSpLocks/>
            <a:stCxn id="19" idx="6"/>
            <a:endCxn id="64" idx="1"/>
          </p:cNvCxnSpPr>
          <p:nvPr/>
        </p:nvCxnSpPr>
        <p:spPr>
          <a:xfrm>
            <a:off x="6310788" y="3645924"/>
            <a:ext cx="1962653" cy="67525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E3813BE5-4955-EF4F-95D8-33C2BF911724}"/>
              </a:ext>
            </a:extLst>
          </p:cNvPr>
          <p:cNvCxnSpPr>
            <a:cxnSpLocks/>
            <a:stCxn id="17" idx="6"/>
          </p:cNvCxnSpPr>
          <p:nvPr/>
        </p:nvCxnSpPr>
        <p:spPr>
          <a:xfrm>
            <a:off x="6315786" y="4403405"/>
            <a:ext cx="1852378" cy="37901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直線コネクタ 35">
            <a:extLst>
              <a:ext uri="{FF2B5EF4-FFF2-40B4-BE49-F238E27FC236}">
                <a16:creationId xmlns:a16="http://schemas.microsoft.com/office/drawing/2014/main" id="{5041DDCA-F004-2548-AD83-3EA4A482997C}"/>
              </a:ext>
            </a:extLst>
          </p:cNvPr>
          <p:cNvCxnSpPr>
            <a:cxnSpLocks/>
            <a:endCxn id="68" idx="1"/>
          </p:cNvCxnSpPr>
          <p:nvPr/>
        </p:nvCxnSpPr>
        <p:spPr>
          <a:xfrm>
            <a:off x="6180567" y="5360562"/>
            <a:ext cx="2092874" cy="11291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直線コネクタ 36">
            <a:extLst>
              <a:ext uri="{FF2B5EF4-FFF2-40B4-BE49-F238E27FC236}">
                <a16:creationId xmlns:a16="http://schemas.microsoft.com/office/drawing/2014/main" id="{5C0A313E-B674-534A-9987-287E51A11EEC}"/>
              </a:ext>
            </a:extLst>
          </p:cNvPr>
          <p:cNvCxnSpPr>
            <a:cxnSpLocks/>
            <a:stCxn id="21" idx="6"/>
          </p:cNvCxnSpPr>
          <p:nvPr/>
        </p:nvCxnSpPr>
        <p:spPr>
          <a:xfrm>
            <a:off x="6374888" y="6166801"/>
            <a:ext cx="179327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直線コネクタ 47">
            <a:extLst>
              <a:ext uri="{FF2B5EF4-FFF2-40B4-BE49-F238E27FC236}">
                <a16:creationId xmlns:a16="http://schemas.microsoft.com/office/drawing/2014/main" id="{46B96729-5A70-694B-8C13-D791A3E3074D}"/>
              </a:ext>
            </a:extLst>
          </p:cNvPr>
          <p:cNvCxnSpPr>
            <a:cxnSpLocks/>
            <a:stCxn id="75" idx="2"/>
            <a:endCxn id="62" idx="3"/>
          </p:cNvCxnSpPr>
          <p:nvPr/>
        </p:nvCxnSpPr>
        <p:spPr>
          <a:xfrm flipH="1">
            <a:off x="3326660" y="2102381"/>
            <a:ext cx="2442005" cy="102840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C6E97CD0-71BF-274F-A3FB-863E96E392C8}"/>
              </a:ext>
            </a:extLst>
          </p:cNvPr>
          <p:cNvSpPr txBox="1"/>
          <p:nvPr/>
        </p:nvSpPr>
        <p:spPr>
          <a:xfrm>
            <a:off x="148856" y="183634"/>
            <a:ext cx="2281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>
                <a:latin typeface="Meiryo" panose="020B0604030504040204" pitchFamily="34" charset="-128"/>
                <a:ea typeface="Meiryo" panose="020B0604030504040204" pitchFamily="34" charset="-128"/>
              </a:rPr>
              <a:t>内旋運動配列（</a:t>
            </a:r>
            <a:r>
              <a:rPr lang="en-US" altLang="ja-JP" dirty="0">
                <a:latin typeface="Meiryo" panose="020B0604030504040204" pitchFamily="34" charset="-128"/>
                <a:ea typeface="Meiryo" panose="020B0604030504040204" pitchFamily="34" charset="-128"/>
              </a:rPr>
              <a:t>IR</a:t>
            </a:r>
            <a:r>
              <a:rPr kumimoji="1" lang="ja-JP" altLang="en-US">
                <a:latin typeface="Meiryo" panose="020B0604030504040204" pitchFamily="34" charset="-128"/>
                <a:ea typeface="Meiryo" panose="020B0604030504040204" pitchFamily="34" charset="-128"/>
              </a:rPr>
              <a:t>）</a:t>
            </a: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7C4F2BCE-217D-8D49-B248-A0474E3D3279}"/>
              </a:ext>
            </a:extLst>
          </p:cNvPr>
          <p:cNvSpPr txBox="1"/>
          <p:nvPr/>
        </p:nvSpPr>
        <p:spPr>
          <a:xfrm>
            <a:off x="8273441" y="305314"/>
            <a:ext cx="19607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Meiryo" panose="020B0604030504040204" pitchFamily="34" charset="-128"/>
                <a:ea typeface="Meiryo" panose="020B0604030504040204" pitchFamily="34" charset="-128"/>
              </a:rPr>
              <a:t>CP1</a:t>
            </a:r>
            <a:r>
              <a:rPr kumimoji="1"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：眼窩上縁の内側</a:t>
            </a:r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C9538459-7279-574E-AE21-A48021F05AA2}"/>
              </a:ext>
            </a:extLst>
          </p:cNvPr>
          <p:cNvSpPr txBox="1"/>
          <p:nvPr/>
        </p:nvSpPr>
        <p:spPr>
          <a:xfrm>
            <a:off x="8276634" y="769703"/>
            <a:ext cx="37561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Meiryo" panose="020B0604030504040204" pitchFamily="34" charset="-128"/>
                <a:ea typeface="Meiryo" panose="020B0604030504040204" pitchFamily="34" charset="-128"/>
              </a:rPr>
              <a:t>CP2</a:t>
            </a:r>
            <a:r>
              <a:rPr kumimoji="1"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：側頭頭頂筋上（耳輪の付け根の周囲）</a:t>
            </a:r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EF6AD2D5-FA79-2240-A0F7-3F28F2956D64}"/>
              </a:ext>
            </a:extLst>
          </p:cNvPr>
          <p:cNvSpPr txBox="1"/>
          <p:nvPr/>
        </p:nvSpPr>
        <p:spPr>
          <a:xfrm>
            <a:off x="8272527" y="2203222"/>
            <a:ext cx="15135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Meiryo" panose="020B0604030504040204" pitchFamily="34" charset="-128"/>
                <a:ea typeface="Meiryo" panose="020B0604030504040204" pitchFamily="34" charset="-128"/>
              </a:rPr>
              <a:t>CU</a:t>
            </a:r>
            <a:r>
              <a:rPr kumimoji="1"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：円回内筋</a:t>
            </a:r>
            <a:r>
              <a:rPr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上</a:t>
            </a:r>
            <a:endParaRPr kumimoji="1" lang="ja-JP" altLang="en-US" sz="140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8B7FF435-5905-DA4D-9143-BA2D1697C826}"/>
              </a:ext>
            </a:extLst>
          </p:cNvPr>
          <p:cNvSpPr txBox="1"/>
          <p:nvPr/>
        </p:nvSpPr>
        <p:spPr>
          <a:xfrm>
            <a:off x="8273441" y="1670756"/>
            <a:ext cx="32768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Meiryo" panose="020B0604030504040204" pitchFamily="34" charset="-128"/>
                <a:ea typeface="Meiryo" panose="020B0604030504040204" pitchFamily="34" charset="-128"/>
              </a:rPr>
              <a:t>CL</a:t>
            </a:r>
            <a:r>
              <a:rPr kumimoji="1"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：胸鎖乳突筋の鎖骨頭と胸骨頭の間</a:t>
            </a:r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EB5CFD1C-2089-FD45-80C8-8F12CA4623B2}"/>
              </a:ext>
            </a:extLst>
          </p:cNvPr>
          <p:cNvSpPr txBox="1"/>
          <p:nvPr/>
        </p:nvSpPr>
        <p:spPr>
          <a:xfrm>
            <a:off x="8273441" y="2923039"/>
            <a:ext cx="31197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Meiryo" panose="020B0604030504040204" pitchFamily="34" charset="-128"/>
                <a:ea typeface="Meiryo" panose="020B0604030504040204" pitchFamily="34" charset="-128"/>
              </a:rPr>
              <a:t>CA</a:t>
            </a:r>
            <a:r>
              <a:rPr kumimoji="1"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：長掌筋腱と橈側手根屈筋腱の間</a:t>
            </a:r>
            <a:endParaRPr kumimoji="1" lang="en-US" altLang="ja-JP" sz="1400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r>
              <a:rPr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　　</a:t>
            </a:r>
            <a:r>
              <a:rPr kumimoji="1"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（前腕</a:t>
            </a:r>
            <a:r>
              <a:rPr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中間</a:t>
            </a:r>
            <a:r>
              <a:rPr kumimoji="1" lang="en-US" altLang="ja-JP" sz="1400" dirty="0">
                <a:latin typeface="Meiryo" panose="020B0604030504040204" pitchFamily="34" charset="-128"/>
                <a:ea typeface="Meiryo" panose="020B0604030504040204" pitchFamily="34" charset="-128"/>
              </a:rPr>
              <a:t>1/3</a:t>
            </a:r>
            <a:r>
              <a:rPr kumimoji="1"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）</a:t>
            </a:r>
          </a:p>
        </p:txBody>
      </p: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F9C512BA-A819-8B40-847B-D06E2EC10F5F}"/>
              </a:ext>
            </a:extLst>
          </p:cNvPr>
          <p:cNvSpPr txBox="1"/>
          <p:nvPr/>
        </p:nvSpPr>
        <p:spPr>
          <a:xfrm>
            <a:off x="144379" y="2976895"/>
            <a:ext cx="31822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>
                <a:latin typeface="Meiryo" panose="020B0604030504040204" pitchFamily="34" charset="-128"/>
                <a:ea typeface="Meiryo" panose="020B0604030504040204" pitchFamily="34" charset="-128"/>
              </a:rPr>
              <a:t>TH</a:t>
            </a:r>
            <a:r>
              <a:rPr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：肋間筋上（</a:t>
            </a:r>
            <a:r>
              <a:rPr lang="en-US" altLang="ja-JP" sz="1400" dirty="0">
                <a:latin typeface="Meiryo" panose="020B0604030504040204" pitchFamily="34" charset="-128"/>
                <a:ea typeface="Meiryo" panose="020B0604030504040204" pitchFamily="34" charset="-128"/>
              </a:rPr>
              <a:t>T5-6</a:t>
            </a:r>
            <a:r>
              <a:rPr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間、乳頭の下）</a:t>
            </a:r>
            <a:endParaRPr kumimoji="1" lang="ja-JP" altLang="en-US" sz="140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3A5771F7-FA67-3642-B64C-A1BC0799F6B4}"/>
              </a:ext>
            </a:extLst>
          </p:cNvPr>
          <p:cNvSpPr txBox="1"/>
          <p:nvPr/>
        </p:nvSpPr>
        <p:spPr>
          <a:xfrm>
            <a:off x="144388" y="3492035"/>
            <a:ext cx="31051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>
                <a:latin typeface="Meiryo" panose="020B0604030504040204" pitchFamily="34" charset="-128"/>
                <a:ea typeface="Meiryo" panose="020B0604030504040204" pitchFamily="34" charset="-128"/>
              </a:rPr>
              <a:t>LU</a:t>
            </a:r>
            <a:r>
              <a:rPr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：腹斜筋上（第１１肋骨の先端）</a:t>
            </a:r>
            <a:endParaRPr kumimoji="1" lang="ja-JP" altLang="en-US" sz="140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8C5B22FB-0BE2-C744-AF08-84E324BEA9BE}"/>
              </a:ext>
            </a:extLst>
          </p:cNvPr>
          <p:cNvSpPr txBox="1"/>
          <p:nvPr/>
        </p:nvSpPr>
        <p:spPr>
          <a:xfrm>
            <a:off x="8273441" y="4059569"/>
            <a:ext cx="36070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>
                <a:latin typeface="Meiryo" panose="020B0604030504040204" pitchFamily="34" charset="-128"/>
                <a:ea typeface="Meiryo" panose="020B0604030504040204" pitchFamily="34" charset="-128"/>
              </a:rPr>
              <a:t>CX</a:t>
            </a:r>
            <a:r>
              <a:rPr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：縫工筋と長内転筋の内側縁上</a:t>
            </a:r>
            <a:endParaRPr lang="en-US" altLang="ja-JP" sz="1400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r>
              <a:rPr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　</a:t>
            </a:r>
            <a:r>
              <a:rPr lang="en-US" altLang="ja-JP" sz="1400" dirty="0">
                <a:latin typeface="Meiryo" panose="020B0604030504040204" pitchFamily="34" charset="-128"/>
                <a:ea typeface="Meiryo" panose="020B0604030504040204" pitchFamily="34" charset="-128"/>
              </a:rPr>
              <a:t>  </a:t>
            </a:r>
            <a:r>
              <a:rPr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（大腿近位</a:t>
            </a:r>
            <a:r>
              <a:rPr lang="en-US" altLang="ja-JP" sz="1400" dirty="0">
                <a:latin typeface="Meiryo" panose="020B0604030504040204" pitchFamily="34" charset="-128"/>
                <a:ea typeface="Meiryo" panose="020B0604030504040204" pitchFamily="34" charset="-128"/>
              </a:rPr>
              <a:t>1/3 ,</a:t>
            </a:r>
            <a:r>
              <a:rPr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スカルパ三角の先端）</a:t>
            </a:r>
            <a:endParaRPr kumimoji="1" lang="ja-JP" altLang="en-US" sz="140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74F9E6F3-DE8C-0F48-84F0-ED4ECFC7D311}"/>
              </a:ext>
            </a:extLst>
          </p:cNvPr>
          <p:cNvSpPr txBox="1"/>
          <p:nvPr/>
        </p:nvSpPr>
        <p:spPr>
          <a:xfrm>
            <a:off x="144379" y="1318120"/>
            <a:ext cx="32912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>
                <a:latin typeface="Meiryo" panose="020B0604030504040204" pitchFamily="34" charset="-128"/>
                <a:ea typeface="Meiryo" panose="020B0604030504040204" pitchFamily="34" charset="-128"/>
              </a:rPr>
              <a:t>SC</a:t>
            </a:r>
            <a:r>
              <a:rPr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：鎖骨下筋と大胸筋鎖骨部線維上部</a:t>
            </a:r>
            <a:endParaRPr lang="en-US" altLang="ja-JP" sz="1400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r>
              <a:rPr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　</a:t>
            </a:r>
            <a:r>
              <a:rPr lang="en-US" altLang="ja-JP" sz="1400" dirty="0">
                <a:latin typeface="Meiryo" panose="020B0604030504040204" pitchFamily="34" charset="-128"/>
                <a:ea typeface="Meiryo" panose="020B0604030504040204" pitchFamily="34" charset="-128"/>
              </a:rPr>
              <a:t>  </a:t>
            </a:r>
            <a:r>
              <a:rPr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（肋骨の中間</a:t>
            </a:r>
            <a:r>
              <a:rPr lang="en-US" altLang="ja-JP" sz="1400" dirty="0">
                <a:latin typeface="Meiryo" panose="020B0604030504040204" pitchFamily="34" charset="-128"/>
                <a:ea typeface="Meiryo" panose="020B0604030504040204" pitchFamily="34" charset="-128"/>
              </a:rPr>
              <a:t>1/3</a:t>
            </a:r>
            <a:r>
              <a:rPr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の下方）</a:t>
            </a:r>
            <a:endParaRPr kumimoji="1" lang="ja-JP" altLang="en-US" sz="140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4B9A278E-D191-0047-8940-9EE6928D4897}"/>
              </a:ext>
            </a:extLst>
          </p:cNvPr>
          <p:cNvSpPr txBox="1"/>
          <p:nvPr/>
        </p:nvSpPr>
        <p:spPr>
          <a:xfrm>
            <a:off x="8273441" y="4691827"/>
            <a:ext cx="29466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>
                <a:latin typeface="Meiryo" panose="020B0604030504040204" pitchFamily="34" charset="-128"/>
                <a:ea typeface="Meiryo" panose="020B0604030504040204" pitchFamily="34" charset="-128"/>
              </a:rPr>
              <a:t>GE</a:t>
            </a:r>
            <a:r>
              <a:rPr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：内側広筋上（大腿遠位</a:t>
            </a:r>
            <a:r>
              <a:rPr lang="en-US" altLang="ja-JP" sz="1400" dirty="0">
                <a:latin typeface="Meiryo" panose="020B0604030504040204" pitchFamily="34" charset="-128"/>
                <a:ea typeface="Meiryo" panose="020B0604030504040204" pitchFamily="34" charset="-128"/>
              </a:rPr>
              <a:t>1/3 </a:t>
            </a:r>
            <a:r>
              <a:rPr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）</a:t>
            </a:r>
            <a:endParaRPr kumimoji="1" lang="ja-JP" altLang="en-US" sz="140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8C4D855E-310E-5A4B-95B6-529E106E5003}"/>
              </a:ext>
            </a:extLst>
          </p:cNvPr>
          <p:cNvSpPr txBox="1"/>
          <p:nvPr/>
        </p:nvSpPr>
        <p:spPr>
          <a:xfrm>
            <a:off x="8286437" y="3561828"/>
            <a:ext cx="33986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>
                <a:latin typeface="Meiryo" panose="020B0604030504040204" pitchFamily="34" charset="-128"/>
                <a:ea typeface="Meiryo" panose="020B0604030504040204" pitchFamily="34" charset="-128"/>
              </a:rPr>
              <a:t>DI</a:t>
            </a:r>
            <a:r>
              <a:rPr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：手掌腱膜上（第</a:t>
            </a:r>
            <a:r>
              <a:rPr lang="en-US" altLang="ja-JP" sz="1400" dirty="0">
                <a:latin typeface="Meiryo" panose="020B0604030504040204" pitchFamily="34" charset="-128"/>
                <a:ea typeface="Meiryo" panose="020B0604030504040204" pitchFamily="34" charset="-128"/>
              </a:rPr>
              <a:t>2-3-4</a:t>
            </a:r>
            <a:r>
              <a:rPr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中手骨の間）</a:t>
            </a:r>
            <a:endParaRPr kumimoji="1" lang="ja-JP" altLang="en-US" sz="140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E9C34CD4-05A2-3B4E-B261-93607D76DD90}"/>
              </a:ext>
            </a:extLst>
          </p:cNvPr>
          <p:cNvSpPr txBox="1"/>
          <p:nvPr/>
        </p:nvSpPr>
        <p:spPr>
          <a:xfrm>
            <a:off x="8273441" y="5319586"/>
            <a:ext cx="37665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>
                <a:latin typeface="Meiryo" panose="020B0604030504040204" pitchFamily="34" charset="-128"/>
                <a:ea typeface="Meiryo" panose="020B0604030504040204" pitchFamily="34" charset="-128"/>
              </a:rPr>
              <a:t>TA</a:t>
            </a:r>
            <a:r>
              <a:rPr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：脛骨と腓腹筋内側頭の間（下腿中</a:t>
            </a:r>
            <a:r>
              <a:rPr lang="en-US" altLang="ja-JP" sz="1400" dirty="0">
                <a:latin typeface="Meiryo" panose="020B0604030504040204" pitchFamily="34" charset="-128"/>
                <a:ea typeface="Meiryo" panose="020B0604030504040204" pitchFamily="34" charset="-128"/>
              </a:rPr>
              <a:t>1/3</a:t>
            </a:r>
            <a:r>
              <a:rPr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）</a:t>
            </a:r>
            <a:endParaRPr kumimoji="1" lang="ja-JP" altLang="en-US" sz="140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683CAC92-CA2D-E743-9589-C660567337E0}"/>
              </a:ext>
            </a:extLst>
          </p:cNvPr>
          <p:cNvSpPr txBox="1"/>
          <p:nvPr/>
        </p:nvSpPr>
        <p:spPr>
          <a:xfrm>
            <a:off x="8273441" y="6069942"/>
            <a:ext cx="16594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>
                <a:latin typeface="Meiryo" panose="020B0604030504040204" pitchFamily="34" charset="-128"/>
                <a:ea typeface="Meiryo" panose="020B0604030504040204" pitchFamily="34" charset="-128"/>
              </a:rPr>
              <a:t>PE</a:t>
            </a:r>
            <a:r>
              <a:rPr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：母趾外転筋上</a:t>
            </a:r>
            <a:endParaRPr kumimoji="1" lang="ja-JP" altLang="en-US" sz="140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72" name="テキスト ボックス 71">
            <a:extLst>
              <a:ext uri="{FF2B5EF4-FFF2-40B4-BE49-F238E27FC236}">
                <a16:creationId xmlns:a16="http://schemas.microsoft.com/office/drawing/2014/main" id="{24B40E21-EE29-6C42-AB14-5622F0AFDEF7}"/>
              </a:ext>
            </a:extLst>
          </p:cNvPr>
          <p:cNvSpPr txBox="1"/>
          <p:nvPr/>
        </p:nvSpPr>
        <p:spPr>
          <a:xfrm>
            <a:off x="144379" y="4013402"/>
            <a:ext cx="33970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>
                <a:latin typeface="Meiryo" panose="020B0604030504040204" pitchFamily="34" charset="-128"/>
                <a:ea typeface="Meiryo" panose="020B0604030504040204" pitchFamily="34" charset="-128"/>
              </a:rPr>
              <a:t>PV</a:t>
            </a:r>
            <a:r>
              <a:rPr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：小殿筋上（大腿筋膜張筋の後方）</a:t>
            </a:r>
            <a:endParaRPr kumimoji="1" lang="ja-JP" altLang="en-US" sz="140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73" name="円/楕円 72">
            <a:extLst>
              <a:ext uri="{FF2B5EF4-FFF2-40B4-BE49-F238E27FC236}">
                <a16:creationId xmlns:a16="http://schemas.microsoft.com/office/drawing/2014/main" id="{0A49C23D-7F37-BE41-99A3-720894FF7875}"/>
              </a:ext>
            </a:extLst>
          </p:cNvPr>
          <p:cNvSpPr/>
          <p:nvPr/>
        </p:nvSpPr>
        <p:spPr>
          <a:xfrm>
            <a:off x="5323179" y="1754191"/>
            <a:ext cx="140548" cy="1365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4" name="直線コネクタ 73">
            <a:extLst>
              <a:ext uri="{FF2B5EF4-FFF2-40B4-BE49-F238E27FC236}">
                <a16:creationId xmlns:a16="http://schemas.microsoft.com/office/drawing/2014/main" id="{35917CFA-7B3F-6446-9C2C-065BE8B5CAC9}"/>
              </a:ext>
            </a:extLst>
          </p:cNvPr>
          <p:cNvCxnSpPr>
            <a:cxnSpLocks/>
          </p:cNvCxnSpPr>
          <p:nvPr/>
        </p:nvCxnSpPr>
        <p:spPr>
          <a:xfrm flipV="1">
            <a:off x="3556257" y="1841342"/>
            <a:ext cx="1748121" cy="39912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6" name="テキスト ボックス 75">
            <a:extLst>
              <a:ext uri="{FF2B5EF4-FFF2-40B4-BE49-F238E27FC236}">
                <a16:creationId xmlns:a16="http://schemas.microsoft.com/office/drawing/2014/main" id="{798A8A30-27D4-3047-9860-5A9CE9D4B5AA}"/>
              </a:ext>
            </a:extLst>
          </p:cNvPr>
          <p:cNvSpPr txBox="1"/>
          <p:nvPr/>
        </p:nvSpPr>
        <p:spPr>
          <a:xfrm>
            <a:off x="144379" y="2073009"/>
            <a:ext cx="36038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Meiryo" panose="020B0604030504040204" pitchFamily="34" charset="-128"/>
                <a:ea typeface="Meiryo" panose="020B0604030504040204" pitchFamily="34" charset="-128"/>
              </a:rPr>
              <a:t>HU</a:t>
            </a:r>
            <a:r>
              <a:rPr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：内旋筋群のなす腱の間</a:t>
            </a:r>
            <a:endParaRPr lang="en-US" altLang="ja-JP" sz="1400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r>
              <a:rPr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　　（大胸筋</a:t>
            </a:r>
            <a:r>
              <a:rPr lang="en-US" altLang="ja-JP" sz="1400" dirty="0">
                <a:latin typeface="Meiryo" panose="020B0604030504040204" pitchFamily="34" charset="-128"/>
                <a:ea typeface="Meiryo" panose="020B0604030504040204" pitchFamily="34" charset="-128"/>
              </a:rPr>
              <a:t>,</a:t>
            </a:r>
            <a:r>
              <a:rPr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肩甲下筋</a:t>
            </a:r>
            <a:r>
              <a:rPr lang="en-US" altLang="ja-JP" sz="1400" dirty="0">
                <a:latin typeface="Meiryo" panose="020B0604030504040204" pitchFamily="34" charset="-128"/>
                <a:ea typeface="Meiryo" panose="020B0604030504040204" pitchFamily="34" charset="-128"/>
              </a:rPr>
              <a:t>,</a:t>
            </a:r>
            <a:r>
              <a:rPr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広背筋</a:t>
            </a:r>
            <a:r>
              <a:rPr lang="en-US" altLang="ja-JP" sz="1400" dirty="0">
                <a:latin typeface="Meiryo" panose="020B0604030504040204" pitchFamily="34" charset="-128"/>
                <a:ea typeface="Meiryo" panose="020B0604030504040204" pitchFamily="34" charset="-128"/>
              </a:rPr>
              <a:t>,</a:t>
            </a:r>
            <a:r>
              <a:rPr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烏口腕筋）</a:t>
            </a:r>
            <a:endParaRPr kumimoji="1" lang="ja-JP" altLang="en-US" sz="140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50" name="円/楕円 49">
            <a:extLst>
              <a:ext uri="{FF2B5EF4-FFF2-40B4-BE49-F238E27FC236}">
                <a16:creationId xmlns:a16="http://schemas.microsoft.com/office/drawing/2014/main" id="{0C490EB9-ECE8-674F-89D5-3BDD5423E313}"/>
              </a:ext>
            </a:extLst>
          </p:cNvPr>
          <p:cNvSpPr/>
          <p:nvPr/>
        </p:nvSpPr>
        <p:spPr>
          <a:xfrm>
            <a:off x="5921032" y="822989"/>
            <a:ext cx="70274" cy="905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1" name="直線コネクタ 50">
            <a:extLst>
              <a:ext uri="{FF2B5EF4-FFF2-40B4-BE49-F238E27FC236}">
                <a16:creationId xmlns:a16="http://schemas.microsoft.com/office/drawing/2014/main" id="{8EDD24FD-8BF5-0543-A22A-A6F691EAAB27}"/>
              </a:ext>
            </a:extLst>
          </p:cNvPr>
          <p:cNvCxnSpPr>
            <a:cxnSpLocks/>
            <a:stCxn id="50" idx="6"/>
            <a:endCxn id="56" idx="1"/>
          </p:cNvCxnSpPr>
          <p:nvPr/>
        </p:nvCxnSpPr>
        <p:spPr>
          <a:xfrm flipV="1">
            <a:off x="5991306" y="459203"/>
            <a:ext cx="2282135" cy="4090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円/楕円 51">
            <a:extLst>
              <a:ext uri="{FF2B5EF4-FFF2-40B4-BE49-F238E27FC236}">
                <a16:creationId xmlns:a16="http://schemas.microsoft.com/office/drawing/2014/main" id="{AEFAF20C-1205-4D4D-828F-895275FE4F66}"/>
              </a:ext>
            </a:extLst>
          </p:cNvPr>
          <p:cNvSpPr/>
          <p:nvPr/>
        </p:nvSpPr>
        <p:spPr>
          <a:xfrm>
            <a:off x="5643682" y="959046"/>
            <a:ext cx="81250" cy="980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3" name="直線コネクタ 52">
            <a:extLst>
              <a:ext uri="{FF2B5EF4-FFF2-40B4-BE49-F238E27FC236}">
                <a16:creationId xmlns:a16="http://schemas.microsoft.com/office/drawing/2014/main" id="{866E2B3F-D70B-E84B-9761-0278D221A31F}"/>
              </a:ext>
            </a:extLst>
          </p:cNvPr>
          <p:cNvCxnSpPr>
            <a:cxnSpLocks/>
            <a:endCxn id="57" idx="1"/>
          </p:cNvCxnSpPr>
          <p:nvPr/>
        </p:nvCxnSpPr>
        <p:spPr>
          <a:xfrm flipV="1">
            <a:off x="5724932" y="923592"/>
            <a:ext cx="2551702" cy="8508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8" name="円/楕円 57">
            <a:extLst>
              <a:ext uri="{FF2B5EF4-FFF2-40B4-BE49-F238E27FC236}">
                <a16:creationId xmlns:a16="http://schemas.microsoft.com/office/drawing/2014/main" id="{075B7628-1958-CE42-B317-C12C34893B98}"/>
              </a:ext>
            </a:extLst>
          </p:cNvPr>
          <p:cNvSpPr/>
          <p:nvPr/>
        </p:nvSpPr>
        <p:spPr>
          <a:xfrm>
            <a:off x="5647221" y="1068914"/>
            <a:ext cx="81250" cy="980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9" name="直線コネクタ 68">
            <a:extLst>
              <a:ext uri="{FF2B5EF4-FFF2-40B4-BE49-F238E27FC236}">
                <a16:creationId xmlns:a16="http://schemas.microsoft.com/office/drawing/2014/main" id="{CD914CFE-8F8B-3C4F-A003-8D1DC4C402DD}"/>
              </a:ext>
            </a:extLst>
          </p:cNvPr>
          <p:cNvCxnSpPr>
            <a:cxnSpLocks/>
          </p:cNvCxnSpPr>
          <p:nvPr/>
        </p:nvCxnSpPr>
        <p:spPr>
          <a:xfrm>
            <a:off x="5707722" y="1130525"/>
            <a:ext cx="2565719" cy="1582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2D5E4985-C702-8C40-A6B9-E26D9916EFD3}"/>
              </a:ext>
            </a:extLst>
          </p:cNvPr>
          <p:cNvSpPr txBox="1"/>
          <p:nvPr/>
        </p:nvSpPr>
        <p:spPr>
          <a:xfrm>
            <a:off x="8276634" y="1188569"/>
            <a:ext cx="37561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Meiryo" panose="020B0604030504040204" pitchFamily="34" charset="-128"/>
                <a:ea typeface="Meiryo" panose="020B0604030504040204" pitchFamily="34" charset="-128"/>
              </a:rPr>
              <a:t>CP3</a:t>
            </a:r>
            <a:r>
              <a:rPr kumimoji="1"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：耳珠の下方（下顎の上行枝に沿って）</a:t>
            </a:r>
          </a:p>
        </p:txBody>
      </p:sp>
      <p:sp>
        <p:nvSpPr>
          <p:cNvPr id="75" name="円/楕円 74">
            <a:extLst>
              <a:ext uri="{FF2B5EF4-FFF2-40B4-BE49-F238E27FC236}">
                <a16:creationId xmlns:a16="http://schemas.microsoft.com/office/drawing/2014/main" id="{539DD484-31D3-BA44-AD92-B507A632976A}"/>
              </a:ext>
            </a:extLst>
          </p:cNvPr>
          <p:cNvSpPr/>
          <p:nvPr/>
        </p:nvSpPr>
        <p:spPr>
          <a:xfrm>
            <a:off x="5768665" y="2034100"/>
            <a:ext cx="140548" cy="1365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円/楕円 76">
            <a:extLst>
              <a:ext uri="{FF2B5EF4-FFF2-40B4-BE49-F238E27FC236}">
                <a16:creationId xmlns:a16="http://schemas.microsoft.com/office/drawing/2014/main" id="{3E810D4F-CB0B-044B-8DC6-110D9E93896E}"/>
              </a:ext>
            </a:extLst>
          </p:cNvPr>
          <p:cNvSpPr/>
          <p:nvPr/>
        </p:nvSpPr>
        <p:spPr>
          <a:xfrm>
            <a:off x="5697477" y="2539666"/>
            <a:ext cx="140548" cy="1365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円/楕円 77">
            <a:extLst>
              <a:ext uri="{FF2B5EF4-FFF2-40B4-BE49-F238E27FC236}">
                <a16:creationId xmlns:a16="http://schemas.microsoft.com/office/drawing/2014/main" id="{84B47BBF-E37B-A04B-8BC3-32D862A73E2B}"/>
              </a:ext>
            </a:extLst>
          </p:cNvPr>
          <p:cNvSpPr/>
          <p:nvPr/>
        </p:nvSpPr>
        <p:spPr>
          <a:xfrm>
            <a:off x="5449676" y="3048612"/>
            <a:ext cx="140548" cy="1365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35234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図 51" descr="ドレス が含まれている画像&#10;&#10;自動的に生成された説明">
            <a:extLst>
              <a:ext uri="{FF2B5EF4-FFF2-40B4-BE49-F238E27FC236}">
                <a16:creationId xmlns:a16="http://schemas.microsoft.com/office/drawing/2014/main" id="{F7507219-F5A8-7F45-A180-2FA6BC6E78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206" y="368301"/>
            <a:ext cx="6894587" cy="6114556"/>
          </a:xfrm>
          <a:prstGeom prst="rect">
            <a:avLst/>
          </a:prstGeom>
        </p:spPr>
      </p:pic>
      <p:sp>
        <p:nvSpPr>
          <p:cNvPr id="7" name="円/楕円 6">
            <a:extLst>
              <a:ext uri="{FF2B5EF4-FFF2-40B4-BE49-F238E27FC236}">
                <a16:creationId xmlns:a16="http://schemas.microsoft.com/office/drawing/2014/main" id="{668FB69E-6A4E-654F-B654-FFCCD8892362}"/>
              </a:ext>
            </a:extLst>
          </p:cNvPr>
          <p:cNvSpPr/>
          <p:nvPr/>
        </p:nvSpPr>
        <p:spPr>
          <a:xfrm>
            <a:off x="7211605" y="2854146"/>
            <a:ext cx="140548" cy="1365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>
            <a:extLst>
              <a:ext uri="{FF2B5EF4-FFF2-40B4-BE49-F238E27FC236}">
                <a16:creationId xmlns:a16="http://schemas.microsoft.com/office/drawing/2014/main" id="{FF944F38-54DE-F649-9192-08D287BC4476}"/>
              </a:ext>
            </a:extLst>
          </p:cNvPr>
          <p:cNvSpPr/>
          <p:nvPr/>
        </p:nvSpPr>
        <p:spPr>
          <a:xfrm>
            <a:off x="6793168" y="2349917"/>
            <a:ext cx="140548" cy="1365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B5B0C954-A18E-CD47-B7B4-E669118DDFB4}"/>
              </a:ext>
            </a:extLst>
          </p:cNvPr>
          <p:cNvSpPr/>
          <p:nvPr/>
        </p:nvSpPr>
        <p:spPr>
          <a:xfrm>
            <a:off x="6438614" y="1937909"/>
            <a:ext cx="140548" cy="1365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>
            <a:extLst>
              <a:ext uri="{FF2B5EF4-FFF2-40B4-BE49-F238E27FC236}">
                <a16:creationId xmlns:a16="http://schemas.microsoft.com/office/drawing/2014/main" id="{A2D325A5-695D-F541-AEC5-E1AE729FE617}"/>
              </a:ext>
            </a:extLst>
          </p:cNvPr>
          <p:cNvSpPr/>
          <p:nvPr/>
        </p:nvSpPr>
        <p:spPr>
          <a:xfrm>
            <a:off x="5635976" y="1327977"/>
            <a:ext cx="107623" cy="1004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>
            <a:extLst>
              <a:ext uri="{FF2B5EF4-FFF2-40B4-BE49-F238E27FC236}">
                <a16:creationId xmlns:a16="http://schemas.microsoft.com/office/drawing/2014/main" id="{53561751-2502-4944-A03C-279F261F53E4}"/>
              </a:ext>
            </a:extLst>
          </p:cNvPr>
          <p:cNvSpPr/>
          <p:nvPr/>
        </p:nvSpPr>
        <p:spPr>
          <a:xfrm>
            <a:off x="5743599" y="1110085"/>
            <a:ext cx="65851" cy="1004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>
            <a:extLst>
              <a:ext uri="{FF2B5EF4-FFF2-40B4-BE49-F238E27FC236}">
                <a16:creationId xmlns:a16="http://schemas.microsoft.com/office/drawing/2014/main" id="{0B3BBAFE-E2A0-F44C-BAF5-BCC8FE8B9AAF}"/>
              </a:ext>
            </a:extLst>
          </p:cNvPr>
          <p:cNvSpPr/>
          <p:nvPr/>
        </p:nvSpPr>
        <p:spPr>
          <a:xfrm>
            <a:off x="6056451" y="859110"/>
            <a:ext cx="60877" cy="1009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円/楕円 14">
            <a:extLst>
              <a:ext uri="{FF2B5EF4-FFF2-40B4-BE49-F238E27FC236}">
                <a16:creationId xmlns:a16="http://schemas.microsoft.com/office/drawing/2014/main" id="{D51EE43D-7583-9149-9D64-257CA9327543}"/>
              </a:ext>
            </a:extLst>
          </p:cNvPr>
          <p:cNvSpPr/>
          <p:nvPr/>
        </p:nvSpPr>
        <p:spPr>
          <a:xfrm>
            <a:off x="5573098" y="1510383"/>
            <a:ext cx="84144" cy="1039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円/楕円 15">
            <a:extLst>
              <a:ext uri="{FF2B5EF4-FFF2-40B4-BE49-F238E27FC236}">
                <a16:creationId xmlns:a16="http://schemas.microsoft.com/office/drawing/2014/main" id="{BEB0722A-217A-754B-96F3-5E38FC71C5B9}"/>
              </a:ext>
            </a:extLst>
          </p:cNvPr>
          <p:cNvSpPr/>
          <p:nvPr/>
        </p:nvSpPr>
        <p:spPr>
          <a:xfrm>
            <a:off x="5964508" y="2519895"/>
            <a:ext cx="140548" cy="1365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>
            <a:extLst>
              <a:ext uri="{FF2B5EF4-FFF2-40B4-BE49-F238E27FC236}">
                <a16:creationId xmlns:a16="http://schemas.microsoft.com/office/drawing/2014/main" id="{019C8BF4-CAE8-DE46-9E5B-19A50087AEB8}"/>
              </a:ext>
            </a:extLst>
          </p:cNvPr>
          <p:cNvSpPr/>
          <p:nvPr/>
        </p:nvSpPr>
        <p:spPr>
          <a:xfrm>
            <a:off x="6029009" y="2853490"/>
            <a:ext cx="140548" cy="1365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>
            <a:extLst>
              <a:ext uri="{FF2B5EF4-FFF2-40B4-BE49-F238E27FC236}">
                <a16:creationId xmlns:a16="http://schemas.microsoft.com/office/drawing/2014/main" id="{60A3142D-1FBB-C84B-A7E9-BADAADA84573}"/>
              </a:ext>
            </a:extLst>
          </p:cNvPr>
          <p:cNvSpPr/>
          <p:nvPr/>
        </p:nvSpPr>
        <p:spPr>
          <a:xfrm>
            <a:off x="5873257" y="3187156"/>
            <a:ext cx="140548" cy="1365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>
            <a:extLst>
              <a:ext uri="{FF2B5EF4-FFF2-40B4-BE49-F238E27FC236}">
                <a16:creationId xmlns:a16="http://schemas.microsoft.com/office/drawing/2014/main" id="{9FC1A17B-F065-8B49-991E-43B384FCB22A}"/>
              </a:ext>
            </a:extLst>
          </p:cNvPr>
          <p:cNvSpPr/>
          <p:nvPr/>
        </p:nvSpPr>
        <p:spPr>
          <a:xfrm>
            <a:off x="6134911" y="4295767"/>
            <a:ext cx="140548" cy="1365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>
            <a:extLst>
              <a:ext uri="{FF2B5EF4-FFF2-40B4-BE49-F238E27FC236}">
                <a16:creationId xmlns:a16="http://schemas.microsoft.com/office/drawing/2014/main" id="{D6F8AACF-85E9-924E-82C0-462FF961B410}"/>
              </a:ext>
            </a:extLst>
          </p:cNvPr>
          <p:cNvSpPr/>
          <p:nvPr/>
        </p:nvSpPr>
        <p:spPr>
          <a:xfrm>
            <a:off x="6123280" y="5155157"/>
            <a:ext cx="140548" cy="1365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円/楕円 20">
            <a:extLst>
              <a:ext uri="{FF2B5EF4-FFF2-40B4-BE49-F238E27FC236}">
                <a16:creationId xmlns:a16="http://schemas.microsoft.com/office/drawing/2014/main" id="{2BF704DF-C9A4-1C4A-A9C3-60042E936C68}"/>
              </a:ext>
            </a:extLst>
          </p:cNvPr>
          <p:cNvSpPr/>
          <p:nvPr/>
        </p:nvSpPr>
        <p:spPr>
          <a:xfrm>
            <a:off x="6266094" y="6101048"/>
            <a:ext cx="72215" cy="753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75D3ACCE-3FD8-8745-A28B-79C17605F528}"/>
              </a:ext>
            </a:extLst>
          </p:cNvPr>
          <p:cNvCxnSpPr>
            <a:cxnSpLocks/>
            <a:endCxn id="17" idx="2"/>
          </p:cNvCxnSpPr>
          <p:nvPr/>
        </p:nvCxnSpPr>
        <p:spPr>
          <a:xfrm flipV="1">
            <a:off x="3488846" y="2921771"/>
            <a:ext cx="2540163" cy="2841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F18751F4-2082-F643-8931-E956B2B8E753}"/>
              </a:ext>
            </a:extLst>
          </p:cNvPr>
          <p:cNvCxnSpPr>
            <a:cxnSpLocks/>
          </p:cNvCxnSpPr>
          <p:nvPr/>
        </p:nvCxnSpPr>
        <p:spPr>
          <a:xfrm>
            <a:off x="6934399" y="2445214"/>
            <a:ext cx="1197040" cy="20752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7AAD4998-2DE9-DA4D-94AE-09A28A826414}"/>
              </a:ext>
            </a:extLst>
          </p:cNvPr>
          <p:cNvCxnSpPr>
            <a:cxnSpLocks/>
            <a:stCxn id="9" idx="6"/>
          </p:cNvCxnSpPr>
          <p:nvPr/>
        </p:nvCxnSpPr>
        <p:spPr>
          <a:xfrm>
            <a:off x="6579162" y="2006190"/>
            <a:ext cx="1431208" cy="26830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E185DECA-956B-1640-AA19-D949E9921BA5}"/>
              </a:ext>
            </a:extLst>
          </p:cNvPr>
          <p:cNvCxnSpPr>
            <a:cxnSpLocks/>
            <a:endCxn id="10" idx="2"/>
          </p:cNvCxnSpPr>
          <p:nvPr/>
        </p:nvCxnSpPr>
        <p:spPr>
          <a:xfrm>
            <a:off x="3356001" y="1378214"/>
            <a:ext cx="227997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21AFB4B4-B0DC-5746-80B2-E2E7071849A2}"/>
              </a:ext>
            </a:extLst>
          </p:cNvPr>
          <p:cNvCxnSpPr>
            <a:cxnSpLocks/>
            <a:endCxn id="11" idx="5"/>
          </p:cNvCxnSpPr>
          <p:nvPr/>
        </p:nvCxnSpPr>
        <p:spPr>
          <a:xfrm flipH="1" flipV="1">
            <a:off x="5799806" y="1195844"/>
            <a:ext cx="2302264" cy="41145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97E1E60B-152D-9B4E-AD99-D651D2F9C911}"/>
              </a:ext>
            </a:extLst>
          </p:cNvPr>
          <p:cNvCxnSpPr>
            <a:cxnSpLocks/>
            <a:stCxn id="69" idx="6"/>
          </p:cNvCxnSpPr>
          <p:nvPr/>
        </p:nvCxnSpPr>
        <p:spPr>
          <a:xfrm flipV="1">
            <a:off x="5934134" y="440102"/>
            <a:ext cx="2008010" cy="3004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id="{0DF49EE8-2174-EA4F-9AFB-A6D9926CF9BD}"/>
              </a:ext>
            </a:extLst>
          </p:cNvPr>
          <p:cNvCxnSpPr>
            <a:cxnSpLocks/>
            <a:endCxn id="16" idx="2"/>
          </p:cNvCxnSpPr>
          <p:nvPr/>
        </p:nvCxnSpPr>
        <p:spPr>
          <a:xfrm>
            <a:off x="3334735" y="2519895"/>
            <a:ext cx="2629773" cy="6828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F5610861-AD6A-CB4B-8756-5D8F9BDB5D3C}"/>
              </a:ext>
            </a:extLst>
          </p:cNvPr>
          <p:cNvCxnSpPr>
            <a:cxnSpLocks/>
            <a:stCxn id="7" idx="5"/>
          </p:cNvCxnSpPr>
          <p:nvPr/>
        </p:nvCxnSpPr>
        <p:spPr>
          <a:xfrm>
            <a:off x="7331570" y="2970709"/>
            <a:ext cx="751610" cy="40382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直線コネクタ 33">
            <a:extLst>
              <a:ext uri="{FF2B5EF4-FFF2-40B4-BE49-F238E27FC236}">
                <a16:creationId xmlns:a16="http://schemas.microsoft.com/office/drawing/2014/main" id="{7A35631E-B856-A241-99B5-1A930DD24F19}"/>
              </a:ext>
            </a:extLst>
          </p:cNvPr>
          <p:cNvCxnSpPr>
            <a:cxnSpLocks/>
            <a:stCxn id="18" idx="5"/>
          </p:cNvCxnSpPr>
          <p:nvPr/>
        </p:nvCxnSpPr>
        <p:spPr>
          <a:xfrm>
            <a:off x="5993222" y="3303719"/>
            <a:ext cx="2145174" cy="66030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E3813BE5-4955-EF4F-95D8-33C2BF911724}"/>
              </a:ext>
            </a:extLst>
          </p:cNvPr>
          <p:cNvCxnSpPr>
            <a:cxnSpLocks/>
            <a:stCxn id="19" idx="6"/>
          </p:cNvCxnSpPr>
          <p:nvPr/>
        </p:nvCxnSpPr>
        <p:spPr>
          <a:xfrm>
            <a:off x="6275459" y="4364048"/>
            <a:ext cx="1822490" cy="10492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直線コネクタ 35">
            <a:extLst>
              <a:ext uri="{FF2B5EF4-FFF2-40B4-BE49-F238E27FC236}">
                <a16:creationId xmlns:a16="http://schemas.microsoft.com/office/drawing/2014/main" id="{5041DDCA-F004-2548-AD83-3EA4A482997C}"/>
              </a:ext>
            </a:extLst>
          </p:cNvPr>
          <p:cNvCxnSpPr>
            <a:cxnSpLocks/>
          </p:cNvCxnSpPr>
          <p:nvPr/>
        </p:nvCxnSpPr>
        <p:spPr>
          <a:xfrm flipV="1">
            <a:off x="6245301" y="5223438"/>
            <a:ext cx="1852648" cy="822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直線コネクタ 36">
            <a:extLst>
              <a:ext uri="{FF2B5EF4-FFF2-40B4-BE49-F238E27FC236}">
                <a16:creationId xmlns:a16="http://schemas.microsoft.com/office/drawing/2014/main" id="{5C0A313E-B674-534A-9987-287E51A11EEC}"/>
              </a:ext>
            </a:extLst>
          </p:cNvPr>
          <p:cNvCxnSpPr>
            <a:cxnSpLocks/>
          </p:cNvCxnSpPr>
          <p:nvPr/>
        </p:nvCxnSpPr>
        <p:spPr>
          <a:xfrm flipV="1">
            <a:off x="6338309" y="6005442"/>
            <a:ext cx="1846827" cy="13326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直線コネクタ 47">
            <a:extLst>
              <a:ext uri="{FF2B5EF4-FFF2-40B4-BE49-F238E27FC236}">
                <a16:creationId xmlns:a16="http://schemas.microsoft.com/office/drawing/2014/main" id="{46B96729-5A70-694B-8C13-D791A3E3074D}"/>
              </a:ext>
            </a:extLst>
          </p:cNvPr>
          <p:cNvCxnSpPr>
            <a:cxnSpLocks/>
            <a:endCxn id="15" idx="2"/>
          </p:cNvCxnSpPr>
          <p:nvPr/>
        </p:nvCxnSpPr>
        <p:spPr>
          <a:xfrm flipV="1">
            <a:off x="3356001" y="1562373"/>
            <a:ext cx="2217097" cy="33129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C6E97CD0-71BF-274F-A3FB-863E96E392C8}"/>
              </a:ext>
            </a:extLst>
          </p:cNvPr>
          <p:cNvSpPr txBox="1"/>
          <p:nvPr/>
        </p:nvSpPr>
        <p:spPr>
          <a:xfrm>
            <a:off x="148856" y="183634"/>
            <a:ext cx="2409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>
                <a:latin typeface="Meiryo" panose="020B0604030504040204" pitchFamily="34" charset="-128"/>
                <a:ea typeface="Meiryo" panose="020B0604030504040204" pitchFamily="34" charset="-128"/>
              </a:rPr>
              <a:t>外旋運動配列（</a:t>
            </a:r>
            <a:r>
              <a:rPr lang="en-US" altLang="ja-JP" dirty="0">
                <a:latin typeface="Meiryo" panose="020B0604030504040204" pitchFamily="34" charset="-128"/>
                <a:ea typeface="Meiryo" panose="020B0604030504040204" pitchFamily="34" charset="-128"/>
              </a:rPr>
              <a:t>ER</a:t>
            </a:r>
            <a:r>
              <a:rPr kumimoji="1" lang="ja-JP" altLang="en-US">
                <a:latin typeface="Meiryo" panose="020B0604030504040204" pitchFamily="34" charset="-128"/>
                <a:ea typeface="Meiryo" panose="020B0604030504040204" pitchFamily="34" charset="-128"/>
              </a:rPr>
              <a:t>）</a:t>
            </a: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7C4F2BCE-217D-8D49-B248-A0474E3D3279}"/>
              </a:ext>
            </a:extLst>
          </p:cNvPr>
          <p:cNvSpPr txBox="1"/>
          <p:nvPr/>
        </p:nvSpPr>
        <p:spPr>
          <a:xfrm>
            <a:off x="8242863" y="601814"/>
            <a:ext cx="24112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Meiryo" panose="020B0604030504040204" pitchFamily="34" charset="-128"/>
                <a:ea typeface="Meiryo" panose="020B0604030504040204" pitchFamily="34" charset="-128"/>
              </a:rPr>
              <a:t>CP1</a:t>
            </a:r>
            <a:r>
              <a:rPr kumimoji="1"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：眼窩と眼球の間の溝</a:t>
            </a:r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C9538459-7279-574E-AE21-A48021F05AA2}"/>
              </a:ext>
            </a:extLst>
          </p:cNvPr>
          <p:cNvSpPr txBox="1"/>
          <p:nvPr/>
        </p:nvSpPr>
        <p:spPr>
          <a:xfrm>
            <a:off x="8241712" y="246077"/>
            <a:ext cx="37561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Meiryo" panose="020B0604030504040204" pitchFamily="34" charset="-128"/>
                <a:ea typeface="Meiryo" panose="020B0604030504040204" pitchFamily="34" charset="-128"/>
              </a:rPr>
              <a:t>CP2</a:t>
            </a:r>
            <a:r>
              <a:rPr kumimoji="1"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：上耳介筋上（耳輪の頂点の２横指上）</a:t>
            </a:r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20AAC662-6B34-F94C-AA16-AB0075F082F9}"/>
              </a:ext>
            </a:extLst>
          </p:cNvPr>
          <p:cNvSpPr txBox="1"/>
          <p:nvPr/>
        </p:nvSpPr>
        <p:spPr>
          <a:xfrm>
            <a:off x="8241712" y="1045590"/>
            <a:ext cx="19607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Meiryo" panose="020B0604030504040204" pitchFamily="34" charset="-128"/>
                <a:ea typeface="Meiryo" panose="020B0604030504040204" pitchFamily="34" charset="-128"/>
              </a:rPr>
              <a:t>CP3</a:t>
            </a:r>
            <a:r>
              <a:rPr kumimoji="1"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：乳様突起の後方</a:t>
            </a:r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EF6AD2D5-FA79-2240-A0F7-3F28F2956D64}"/>
              </a:ext>
            </a:extLst>
          </p:cNvPr>
          <p:cNvSpPr txBox="1"/>
          <p:nvPr/>
        </p:nvSpPr>
        <p:spPr>
          <a:xfrm>
            <a:off x="8238497" y="2240843"/>
            <a:ext cx="36134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Meiryo" panose="020B0604030504040204" pitchFamily="34" charset="-128"/>
                <a:ea typeface="Meiryo" panose="020B0604030504040204" pitchFamily="34" charset="-128"/>
              </a:rPr>
              <a:t>CU</a:t>
            </a:r>
            <a:r>
              <a:rPr kumimoji="1"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：上腕三頭筋外側縁上</a:t>
            </a:r>
            <a:r>
              <a:rPr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（上腕遠位</a:t>
            </a:r>
            <a:r>
              <a:rPr lang="en-US" altLang="ja-JP" sz="1400" dirty="0">
                <a:latin typeface="Meiryo" panose="020B0604030504040204" pitchFamily="34" charset="-128"/>
                <a:ea typeface="Meiryo" panose="020B0604030504040204" pitchFamily="34" charset="-128"/>
              </a:rPr>
              <a:t>1/3</a:t>
            </a:r>
            <a:r>
              <a:rPr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）</a:t>
            </a:r>
            <a:endParaRPr kumimoji="1" lang="ja-JP" altLang="en-US" sz="140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8B7FF435-5905-DA4D-9143-BA2D1697C826}"/>
              </a:ext>
            </a:extLst>
          </p:cNvPr>
          <p:cNvSpPr txBox="1"/>
          <p:nvPr/>
        </p:nvSpPr>
        <p:spPr>
          <a:xfrm>
            <a:off x="8241712" y="1496732"/>
            <a:ext cx="35205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Meiryo" panose="020B0604030504040204" pitchFamily="34" charset="-128"/>
                <a:ea typeface="Meiryo" panose="020B0604030504040204" pitchFamily="34" charset="-128"/>
              </a:rPr>
              <a:t>CL</a:t>
            </a:r>
            <a:r>
              <a:rPr kumimoji="1"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：頭板状筋または肩甲挙筋上（</a:t>
            </a:r>
            <a:r>
              <a:rPr kumimoji="1" lang="en-US" altLang="ja-JP" sz="1400" dirty="0">
                <a:latin typeface="Meiryo" panose="020B0604030504040204" pitchFamily="34" charset="-128"/>
                <a:ea typeface="Meiryo" panose="020B0604030504040204" pitchFamily="34" charset="-128"/>
              </a:rPr>
              <a:t>C2-4</a:t>
            </a:r>
            <a:r>
              <a:rPr kumimoji="1"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）</a:t>
            </a:r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EB5CFD1C-2089-FD45-80C8-8F12CA4623B2}"/>
              </a:ext>
            </a:extLst>
          </p:cNvPr>
          <p:cNvSpPr txBox="1"/>
          <p:nvPr/>
        </p:nvSpPr>
        <p:spPr>
          <a:xfrm>
            <a:off x="8238497" y="2611626"/>
            <a:ext cx="28696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Meiryo" panose="020B0604030504040204" pitchFamily="34" charset="-128"/>
                <a:ea typeface="Meiryo" panose="020B0604030504040204" pitchFamily="34" charset="-128"/>
              </a:rPr>
              <a:t>CA</a:t>
            </a:r>
            <a:r>
              <a:rPr kumimoji="1"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：長母指伸筋</a:t>
            </a:r>
            <a:r>
              <a:rPr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と総指伸筋の間</a:t>
            </a:r>
            <a:endParaRPr lang="en-US" altLang="ja-JP" sz="1400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r>
              <a:rPr kumimoji="1"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　</a:t>
            </a:r>
            <a:r>
              <a:rPr lang="en-US" altLang="ja-JP" sz="1400" dirty="0">
                <a:latin typeface="Meiryo" panose="020B0604030504040204" pitchFamily="34" charset="-128"/>
                <a:ea typeface="Meiryo" panose="020B0604030504040204" pitchFamily="34" charset="-128"/>
              </a:rPr>
              <a:t> </a:t>
            </a:r>
            <a:r>
              <a:rPr kumimoji="1"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（前腕中間</a:t>
            </a:r>
            <a:r>
              <a:rPr kumimoji="1" lang="en-US" altLang="ja-JP" sz="1400" dirty="0">
                <a:latin typeface="Meiryo" panose="020B0604030504040204" pitchFamily="34" charset="-128"/>
                <a:ea typeface="Meiryo" panose="020B0604030504040204" pitchFamily="34" charset="-128"/>
              </a:rPr>
              <a:t>1/3</a:t>
            </a:r>
            <a:r>
              <a:rPr kumimoji="1"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）</a:t>
            </a:r>
          </a:p>
        </p:txBody>
      </p: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F9C512BA-A819-8B40-847B-D06E2EC10F5F}"/>
              </a:ext>
            </a:extLst>
          </p:cNvPr>
          <p:cNvSpPr txBox="1"/>
          <p:nvPr/>
        </p:nvSpPr>
        <p:spPr>
          <a:xfrm>
            <a:off x="266266" y="1759265"/>
            <a:ext cx="32335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>
                <a:latin typeface="Meiryo" panose="020B0604030504040204" pitchFamily="34" charset="-128"/>
                <a:ea typeface="Meiryo" panose="020B0604030504040204" pitchFamily="34" charset="-128"/>
              </a:rPr>
              <a:t>TH</a:t>
            </a:r>
            <a:r>
              <a:rPr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：上後鋸筋上（肩甲棘の内側</a:t>
            </a:r>
            <a:r>
              <a:rPr lang="en-US" altLang="ja-JP" sz="1400" dirty="0">
                <a:latin typeface="Meiryo" panose="020B0604030504040204" pitchFamily="34" charset="-128"/>
                <a:ea typeface="Meiryo" panose="020B0604030504040204" pitchFamily="34" charset="-128"/>
              </a:rPr>
              <a:t>,T3</a:t>
            </a:r>
            <a:r>
              <a:rPr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）</a:t>
            </a:r>
            <a:endParaRPr kumimoji="1" lang="ja-JP" altLang="en-US" sz="140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3A5771F7-FA67-3642-B64C-A1BC0799F6B4}"/>
              </a:ext>
            </a:extLst>
          </p:cNvPr>
          <p:cNvSpPr txBox="1"/>
          <p:nvPr/>
        </p:nvSpPr>
        <p:spPr>
          <a:xfrm>
            <a:off x="262744" y="2366464"/>
            <a:ext cx="31500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>
                <a:latin typeface="Meiryo" panose="020B0604030504040204" pitchFamily="34" charset="-128"/>
                <a:ea typeface="Meiryo" panose="020B0604030504040204" pitchFamily="34" charset="-128"/>
              </a:rPr>
              <a:t>LU</a:t>
            </a:r>
            <a:r>
              <a:rPr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：内腹斜筋上（第</a:t>
            </a:r>
            <a:r>
              <a:rPr lang="en-US" altLang="ja-JP" sz="1400" dirty="0">
                <a:latin typeface="Meiryo" panose="020B0604030504040204" pitchFamily="34" charset="-128"/>
                <a:ea typeface="Meiryo" panose="020B0604030504040204" pitchFamily="34" charset="-128"/>
              </a:rPr>
              <a:t>12</a:t>
            </a:r>
            <a:r>
              <a:rPr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肋骨の先端）</a:t>
            </a:r>
            <a:endParaRPr kumimoji="1" lang="ja-JP" altLang="en-US" sz="140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8C5B22FB-0BE2-C744-AF08-84E324BEA9BE}"/>
              </a:ext>
            </a:extLst>
          </p:cNvPr>
          <p:cNvSpPr txBox="1"/>
          <p:nvPr/>
        </p:nvSpPr>
        <p:spPr>
          <a:xfrm>
            <a:off x="8238497" y="3913084"/>
            <a:ext cx="20409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>
                <a:latin typeface="Meiryo" panose="020B0604030504040204" pitchFamily="34" charset="-128"/>
                <a:ea typeface="Meiryo" panose="020B0604030504040204" pitchFamily="34" charset="-128"/>
              </a:rPr>
              <a:t>CX</a:t>
            </a:r>
            <a:r>
              <a:rPr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：梨状筋と大殿筋上</a:t>
            </a:r>
            <a:endParaRPr kumimoji="1" lang="ja-JP" altLang="en-US" sz="140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74F9E6F3-DE8C-0F48-84F0-ED4ECFC7D311}"/>
              </a:ext>
            </a:extLst>
          </p:cNvPr>
          <p:cNvSpPr txBox="1"/>
          <p:nvPr/>
        </p:nvSpPr>
        <p:spPr>
          <a:xfrm>
            <a:off x="261998" y="1231825"/>
            <a:ext cx="32351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>
                <a:latin typeface="Meiryo" panose="020B0604030504040204" pitchFamily="34" charset="-128"/>
                <a:ea typeface="Meiryo" panose="020B0604030504040204" pitchFamily="34" charset="-128"/>
              </a:rPr>
              <a:t>SC</a:t>
            </a:r>
            <a:r>
              <a:rPr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：肩甲挙筋上（上角の</a:t>
            </a:r>
            <a:r>
              <a:rPr lang="en-US" altLang="ja-JP" sz="1400" dirty="0">
                <a:latin typeface="Meiryo" panose="020B0604030504040204" pitchFamily="34" charset="-128"/>
                <a:ea typeface="Meiryo" panose="020B0604030504040204" pitchFamily="34" charset="-128"/>
              </a:rPr>
              <a:t>2-3</a:t>
            </a:r>
            <a:r>
              <a:rPr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横指上）</a:t>
            </a:r>
            <a:endParaRPr kumimoji="1" lang="ja-JP" altLang="en-US" sz="140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4B9A278E-D191-0047-8940-9EE6928D4897}"/>
              </a:ext>
            </a:extLst>
          </p:cNvPr>
          <p:cNvSpPr txBox="1"/>
          <p:nvPr/>
        </p:nvSpPr>
        <p:spPr>
          <a:xfrm>
            <a:off x="8238497" y="4391056"/>
            <a:ext cx="32464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>
                <a:latin typeface="Meiryo" panose="020B0604030504040204" pitchFamily="34" charset="-128"/>
                <a:ea typeface="Meiryo" panose="020B0604030504040204" pitchFamily="34" charset="-128"/>
              </a:rPr>
              <a:t>GE</a:t>
            </a:r>
            <a:r>
              <a:rPr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：大腿二頭筋短頭上</a:t>
            </a:r>
            <a:endParaRPr lang="en-US" altLang="ja-JP" sz="1400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r>
              <a:rPr lang="en-US" altLang="ja-JP" sz="1400" dirty="0">
                <a:latin typeface="Meiryo" panose="020B0604030504040204" pitchFamily="34" charset="-128"/>
                <a:ea typeface="Meiryo" panose="020B0604030504040204" pitchFamily="34" charset="-128"/>
              </a:rPr>
              <a:t>    </a:t>
            </a:r>
            <a:r>
              <a:rPr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（腸脛靭帯の後方、大腿遠位</a:t>
            </a:r>
            <a:r>
              <a:rPr lang="en-US" altLang="ja-JP" sz="1400" dirty="0">
                <a:latin typeface="Meiryo" panose="020B0604030504040204" pitchFamily="34" charset="-128"/>
                <a:ea typeface="Meiryo" panose="020B0604030504040204" pitchFamily="34" charset="-128"/>
              </a:rPr>
              <a:t>1/3</a:t>
            </a:r>
            <a:r>
              <a:rPr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）</a:t>
            </a:r>
            <a:endParaRPr kumimoji="1" lang="ja-JP" altLang="en-US" sz="140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8C4D855E-310E-5A4B-95B6-529E106E5003}"/>
              </a:ext>
            </a:extLst>
          </p:cNvPr>
          <p:cNvSpPr txBox="1"/>
          <p:nvPr/>
        </p:nvSpPr>
        <p:spPr>
          <a:xfrm>
            <a:off x="8229522" y="3197852"/>
            <a:ext cx="26805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>
                <a:latin typeface="Meiryo" panose="020B0604030504040204" pitchFamily="34" charset="-128"/>
                <a:ea typeface="Meiryo" panose="020B0604030504040204" pitchFamily="34" charset="-128"/>
              </a:rPr>
              <a:t>DI</a:t>
            </a:r>
            <a:r>
              <a:rPr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：第</a:t>
            </a:r>
            <a:r>
              <a:rPr lang="en-US" altLang="ja-JP" sz="1400" dirty="0">
                <a:latin typeface="Meiryo" panose="020B0604030504040204" pitchFamily="34" charset="-128"/>
                <a:ea typeface="Meiryo" panose="020B0604030504040204" pitchFamily="34" charset="-128"/>
              </a:rPr>
              <a:t>3-4-5</a:t>
            </a:r>
            <a:r>
              <a:rPr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中手骨間（手背）</a:t>
            </a:r>
            <a:endParaRPr kumimoji="1" lang="ja-JP" altLang="en-US" sz="140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E9C34CD4-05A2-3B4E-B261-93607D76DD90}"/>
              </a:ext>
            </a:extLst>
          </p:cNvPr>
          <p:cNvSpPr txBox="1"/>
          <p:nvPr/>
        </p:nvSpPr>
        <p:spPr>
          <a:xfrm>
            <a:off x="8238497" y="5062404"/>
            <a:ext cx="41256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>
                <a:latin typeface="Meiryo" panose="020B0604030504040204" pitchFamily="34" charset="-128"/>
                <a:ea typeface="Meiryo" panose="020B0604030504040204" pitchFamily="34" charset="-128"/>
              </a:rPr>
              <a:t>TA</a:t>
            </a:r>
            <a:r>
              <a:rPr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：腓骨の後方、腓側の筋区画上（下腿中</a:t>
            </a:r>
            <a:r>
              <a:rPr lang="en-US" altLang="ja-JP" sz="1400" dirty="0">
                <a:latin typeface="Meiryo" panose="020B0604030504040204" pitchFamily="34" charset="-128"/>
                <a:ea typeface="Meiryo" panose="020B0604030504040204" pitchFamily="34" charset="-128"/>
              </a:rPr>
              <a:t>1/3</a:t>
            </a:r>
            <a:r>
              <a:rPr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）</a:t>
            </a:r>
            <a:endParaRPr kumimoji="1" lang="ja-JP" altLang="en-US" sz="140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683CAC92-CA2D-E743-9589-C660567337E0}"/>
              </a:ext>
            </a:extLst>
          </p:cNvPr>
          <p:cNvSpPr txBox="1"/>
          <p:nvPr/>
        </p:nvSpPr>
        <p:spPr>
          <a:xfrm>
            <a:off x="8238497" y="5863200"/>
            <a:ext cx="1479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>
                <a:latin typeface="Meiryo" panose="020B0604030504040204" pitchFamily="34" charset="-128"/>
                <a:ea typeface="Meiryo" panose="020B0604030504040204" pitchFamily="34" charset="-128"/>
              </a:rPr>
              <a:t>PE</a:t>
            </a:r>
            <a:r>
              <a:rPr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：短趾伸筋上</a:t>
            </a:r>
            <a:endParaRPr kumimoji="1" lang="ja-JP" altLang="en-US" sz="140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72" name="テキスト ボックス 71">
            <a:extLst>
              <a:ext uri="{FF2B5EF4-FFF2-40B4-BE49-F238E27FC236}">
                <a16:creationId xmlns:a16="http://schemas.microsoft.com/office/drawing/2014/main" id="{24B40E21-EE29-6C42-AB14-5622F0AFDEF7}"/>
              </a:ext>
            </a:extLst>
          </p:cNvPr>
          <p:cNvSpPr txBox="1"/>
          <p:nvPr/>
        </p:nvSpPr>
        <p:spPr>
          <a:xfrm>
            <a:off x="264740" y="3167154"/>
            <a:ext cx="35523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>
                <a:latin typeface="Meiryo" panose="020B0604030504040204" pitchFamily="34" charset="-128"/>
                <a:ea typeface="Meiryo" panose="020B0604030504040204" pitchFamily="34" charset="-128"/>
              </a:rPr>
              <a:t>PV</a:t>
            </a:r>
            <a:r>
              <a:rPr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：中殿筋上（腸骨稜の頂点の下方）</a:t>
            </a:r>
            <a:endParaRPr kumimoji="1" lang="ja-JP" altLang="en-US" sz="140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73" name="円/楕円 72">
            <a:extLst>
              <a:ext uri="{FF2B5EF4-FFF2-40B4-BE49-F238E27FC236}">
                <a16:creationId xmlns:a16="http://schemas.microsoft.com/office/drawing/2014/main" id="{0A49C23D-7F37-BE41-99A3-720894FF7875}"/>
              </a:ext>
            </a:extLst>
          </p:cNvPr>
          <p:cNvSpPr/>
          <p:nvPr/>
        </p:nvSpPr>
        <p:spPr>
          <a:xfrm>
            <a:off x="5989367" y="1403498"/>
            <a:ext cx="115689" cy="1068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4" name="直線コネクタ 73">
            <a:extLst>
              <a:ext uri="{FF2B5EF4-FFF2-40B4-BE49-F238E27FC236}">
                <a16:creationId xmlns:a16="http://schemas.microsoft.com/office/drawing/2014/main" id="{35917CFA-7B3F-6446-9C2C-065BE8B5CAC9}"/>
              </a:ext>
            </a:extLst>
          </p:cNvPr>
          <p:cNvCxnSpPr>
            <a:cxnSpLocks/>
          </p:cNvCxnSpPr>
          <p:nvPr/>
        </p:nvCxnSpPr>
        <p:spPr>
          <a:xfrm>
            <a:off x="6105056" y="1482607"/>
            <a:ext cx="2006953" cy="47022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6" name="テキスト ボックス 75">
            <a:extLst>
              <a:ext uri="{FF2B5EF4-FFF2-40B4-BE49-F238E27FC236}">
                <a16:creationId xmlns:a16="http://schemas.microsoft.com/office/drawing/2014/main" id="{798A8A30-27D4-3047-9860-5A9CE9D4B5AA}"/>
              </a:ext>
            </a:extLst>
          </p:cNvPr>
          <p:cNvSpPr txBox="1"/>
          <p:nvPr/>
        </p:nvSpPr>
        <p:spPr>
          <a:xfrm>
            <a:off x="8229522" y="1867413"/>
            <a:ext cx="39725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Meiryo" panose="020B0604030504040204" pitchFamily="34" charset="-128"/>
                <a:ea typeface="Meiryo" panose="020B0604030504040204" pitchFamily="34" charset="-128"/>
              </a:rPr>
              <a:t>HU</a:t>
            </a:r>
            <a:r>
              <a:rPr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：三角筋後部線維上（肩峰から</a:t>
            </a:r>
            <a:r>
              <a:rPr lang="en-US" altLang="ja-JP" sz="1400" dirty="0">
                <a:latin typeface="Meiryo" panose="020B0604030504040204" pitchFamily="34" charset="-128"/>
                <a:ea typeface="Meiryo" panose="020B0604030504040204" pitchFamily="34" charset="-128"/>
              </a:rPr>
              <a:t>2</a:t>
            </a:r>
            <a:r>
              <a:rPr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横指遠位）</a:t>
            </a:r>
            <a:endParaRPr kumimoji="1" lang="ja-JP" altLang="en-US" sz="140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69" name="円/楕円 68">
            <a:extLst>
              <a:ext uri="{FF2B5EF4-FFF2-40B4-BE49-F238E27FC236}">
                <a16:creationId xmlns:a16="http://schemas.microsoft.com/office/drawing/2014/main" id="{2CB7C2E2-C210-F643-BC8F-000704FFC6FD}"/>
              </a:ext>
            </a:extLst>
          </p:cNvPr>
          <p:cNvSpPr/>
          <p:nvPr/>
        </p:nvSpPr>
        <p:spPr>
          <a:xfrm>
            <a:off x="5873257" y="690115"/>
            <a:ext cx="60877" cy="1009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円/楕円 70">
            <a:extLst>
              <a:ext uri="{FF2B5EF4-FFF2-40B4-BE49-F238E27FC236}">
                <a16:creationId xmlns:a16="http://schemas.microsoft.com/office/drawing/2014/main" id="{A7DF5860-E1A1-084D-BCEE-5CA53D4155C6}"/>
              </a:ext>
            </a:extLst>
          </p:cNvPr>
          <p:cNvSpPr/>
          <p:nvPr/>
        </p:nvSpPr>
        <p:spPr>
          <a:xfrm>
            <a:off x="5813004" y="959470"/>
            <a:ext cx="60877" cy="1009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5" name="直線コネクタ 74">
            <a:extLst>
              <a:ext uri="{FF2B5EF4-FFF2-40B4-BE49-F238E27FC236}">
                <a16:creationId xmlns:a16="http://schemas.microsoft.com/office/drawing/2014/main" id="{C9C9099C-93AF-DB4C-91E3-6316AFE517B6}"/>
              </a:ext>
            </a:extLst>
          </p:cNvPr>
          <p:cNvCxnSpPr>
            <a:cxnSpLocks/>
            <a:stCxn id="12" idx="6"/>
          </p:cNvCxnSpPr>
          <p:nvPr/>
        </p:nvCxnSpPr>
        <p:spPr>
          <a:xfrm flipV="1">
            <a:off x="6117328" y="735687"/>
            <a:ext cx="1994681" cy="17390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直線コネクタ 76">
            <a:extLst>
              <a:ext uri="{FF2B5EF4-FFF2-40B4-BE49-F238E27FC236}">
                <a16:creationId xmlns:a16="http://schemas.microsoft.com/office/drawing/2014/main" id="{978E9ACE-4155-1C45-8C5F-89673B6FBE1C}"/>
              </a:ext>
            </a:extLst>
          </p:cNvPr>
          <p:cNvCxnSpPr>
            <a:cxnSpLocks/>
            <a:stCxn id="71" idx="5"/>
          </p:cNvCxnSpPr>
          <p:nvPr/>
        </p:nvCxnSpPr>
        <p:spPr>
          <a:xfrm>
            <a:off x="5864966" y="1045646"/>
            <a:ext cx="2309103" cy="133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33840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9360</TotalTime>
  <Words>2460</Words>
  <Application>Microsoft Macintosh PowerPoint</Application>
  <PresentationFormat>ワイド画面</PresentationFormat>
  <Paragraphs>291</Paragraphs>
  <Slides>20</Slides>
  <Notes>6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20</vt:i4>
      </vt:variant>
    </vt:vector>
  </HeadingPairs>
  <TitlesOfParts>
    <vt:vector size="25" baseType="lpstr">
      <vt:lpstr>Meiryo</vt:lpstr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subject/>
  <dc:creator>清水 崇弘</dc:creator>
  <cp:keywords/>
  <dc:description/>
  <cp:lastModifiedBy>清水 崇弘</cp:lastModifiedBy>
  <cp:revision>5</cp:revision>
  <cp:lastPrinted>2020-07-19T05:16:28Z</cp:lastPrinted>
  <dcterms:created xsi:type="dcterms:W3CDTF">2020-07-16T03:14:50Z</dcterms:created>
  <dcterms:modified xsi:type="dcterms:W3CDTF">2021-07-27T00:54:43Z</dcterms:modified>
  <cp:category/>
</cp:coreProperties>
</file>